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794500" cy="9931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97AF84-5371-44B2-95AD-5FEB31F3865D}">
  <a:tblStyle styleId="{0197AF84-5371-44B2-95AD-5FEB31F3865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8"/>
          </a:solidFill>
        </a:fill>
      </a:tcStyle>
    </a:wholeTbl>
    <a:band1H>
      <a:tcTxStyle b="off" i="off"/>
      <a:tcStyle>
        <a:fill>
          <a:solidFill>
            <a:srgbClr val="CACBCE"/>
          </a:solidFill>
        </a:fill>
      </a:tcStyle>
    </a:band1H>
    <a:band2H>
      <a:tcTxStyle b="off" i="off"/>
    </a:band2H>
    <a:band1V>
      <a:tcTxStyle b="off" i="off"/>
      <a:tcStyle>
        <a:fill>
          <a:solidFill>
            <a:srgbClr val="CACBCE"/>
          </a:solidFill>
        </a:fill>
      </a:tcStyle>
    </a:band1V>
    <a:band2V>
      <a:tcTxStyle b="off" i="off"/>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3"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024" cy="49704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49477" y="0"/>
            <a:ext cx="2945024" cy="49704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0"/>
              </a:spcBef>
              <a:spcAft>
                <a:spcPts val="0"/>
              </a:spcAft>
              <a:buClr>
                <a:srgbClr val="263857"/>
              </a:buClr>
              <a:buSzPts val="1200"/>
              <a:buFont typeface="Arial"/>
              <a:buChar char="•"/>
              <a:defRPr b="1" i="0" sz="1200" u="none" cap="none" strike="noStrike">
                <a:solidFill>
                  <a:srgbClr val="263857"/>
                </a:solidFill>
                <a:latin typeface="Calibri"/>
                <a:ea typeface="Calibri"/>
                <a:cs typeface="Calibri"/>
                <a:sym typeface="Calibri"/>
              </a:defRPr>
            </a:lvl1pPr>
            <a:lvl2pPr indent="-304800" lvl="1" marL="9144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2pPr>
            <a:lvl3pPr indent="-304800" lvl="2" marL="13716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3pPr>
            <a:lvl4pPr indent="-304800" lvl="3" marL="18288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4pPr>
            <a:lvl5pPr indent="-304800" lvl="4" marL="2286000" marR="0" rtl="0" algn="l">
              <a:lnSpc>
                <a:spcPct val="90000"/>
              </a:lnSpc>
              <a:spcBef>
                <a:spcPts val="0"/>
              </a:spcBef>
              <a:spcAft>
                <a:spcPts val="0"/>
              </a:spcAft>
              <a:buClr>
                <a:srgbClr val="263857"/>
              </a:buClr>
              <a:buSzPts val="1200"/>
              <a:buFont typeface="Arial"/>
              <a:buChar char="•"/>
              <a:defRPr b="0" i="0" sz="1200" u="none" cap="none" strike="noStrike">
                <a:solidFill>
                  <a:srgbClr val="263857"/>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34355"/>
            <a:ext cx="2945024" cy="497046"/>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263857"/>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263857"/>
                </a:solidFill>
                <a:latin typeface="Calibri"/>
                <a:ea typeface="Calibri"/>
                <a:cs typeface="Calibri"/>
                <a:sym typeface="Calibri"/>
              </a:rPr>
              <a:t>‹#›</a:t>
            </a:fld>
            <a:endParaRPr b="0" i="0" sz="1200" u="none" cap="none" strike="noStrike">
              <a:solidFill>
                <a:srgbClr val="263857"/>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fr-FR"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56" name="Google Shape;56;p1:notes"/>
          <p:cNvSpPr/>
          <p:nvPr>
            <p:ph idx="2" type="sldImg"/>
          </p:nvPr>
        </p:nvSpPr>
        <p:spPr>
          <a:xfrm>
            <a:off x="89206" y="744538"/>
            <a:ext cx="6617700" cy="372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p1: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rgbClr val="263857"/>
              </a:buClr>
              <a:buSzPts val="12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a5e6b3ea6a_0_6: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a5e6b3ea6a_0_6: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1a5e6b3ea6a_0_6: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806469a8a6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806469a8a6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1806469a8a6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5e6b3ea6a_0_16: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5e6b3ea6a_0_16: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a5e6b3ea6a_0_16: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aee5abebf5_0_12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1aee5abebf5_0_12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7: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aba62edcc9_0_7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aba62edcc9_0_7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aba62edcc9_0_77: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8: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2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1: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3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ee5abebf5_0_0: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6" name="Google Shape;186;g1aee5abebf5_0_0: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187" name="Google Shape;187;g1aee5abebf5_0_0: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ba62edcc9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aba62edcc9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7fb96c9d0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7fb96c9d0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167fb96c9d0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89424c239_0_3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89424c239_0_3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b89424c239_0_3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cfca1a7cf_0_19: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bcfca1a7cf_0_19: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cfca1a7cf_0_13: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cfca1a7cf_0_13: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1bcfca1a7cf_0_13: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cfca1a7cf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bcfca1a7cf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c94aa34b6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bc94aa34b6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1bc94aa34b6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5e6b3ea6a_0_3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5e6b3ea6a_0_3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a5e6b3ea6a_0_3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ba62edcc9_0_14: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aba62edcc9_0_1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97ca198114_0_279: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197ca198114_0_279: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bcfca1a7cf_0_4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bcfca1a7cf_0_4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bcfca1a7cf_0_4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97ca198114_0_26:notes"/>
          <p:cNvSpPr txBox="1"/>
          <p:nvPr>
            <p:ph idx="1" type="body"/>
          </p:nvPr>
        </p:nvSpPr>
        <p:spPr>
          <a:xfrm>
            <a:off x="656356" y="4214727"/>
            <a:ext cx="5250600" cy="3992700"/>
          </a:xfrm>
          <a:prstGeom prst="rect">
            <a:avLst/>
          </a:prstGeom>
          <a:noFill/>
          <a:ln>
            <a:noFill/>
          </a:ln>
        </p:spPr>
        <p:txBody>
          <a:bodyPr anchorCtr="0" anchor="t" bIns="86100" lIns="86100" spcFirstLastPara="1" rIns="86100" wrap="square" tIns="86100">
            <a:noAutofit/>
          </a:bodyPr>
          <a:lstStyle/>
          <a:p>
            <a:pPr indent="0" lvl="0" marL="0" rtl="0" algn="l">
              <a:lnSpc>
                <a:spcPct val="90000"/>
              </a:lnSpc>
              <a:spcBef>
                <a:spcPts val="0"/>
              </a:spcBef>
              <a:spcAft>
                <a:spcPts val="0"/>
              </a:spcAft>
              <a:buClr>
                <a:srgbClr val="263857"/>
              </a:buClr>
              <a:buSzPts val="1100"/>
              <a:buNone/>
            </a:pPr>
            <a:r>
              <a:t/>
            </a:r>
            <a:endParaRPr/>
          </a:p>
        </p:txBody>
      </p:sp>
      <p:sp>
        <p:nvSpPr>
          <p:cNvPr id="267" name="Google Shape;267;g197ca198114_0_26:notes"/>
          <p:cNvSpPr/>
          <p:nvPr>
            <p:ph idx="2" type="sldImg"/>
          </p:nvPr>
        </p:nvSpPr>
        <p:spPr>
          <a:xfrm>
            <a:off x="364642" y="665483"/>
            <a:ext cx="5834100" cy="3327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bb17963261_0_4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70" name="Google Shape;70;g1bb17963261_0_4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https://stackoverflow.com/questions/48962171/how-to-train-glove-algorithm-on-my-own-corpus</a:t>
            </a:r>
            <a:endParaRPr/>
          </a:p>
        </p:txBody>
      </p:sp>
      <p:sp>
        <p:nvSpPr>
          <p:cNvPr id="71" name="Google Shape;71;g1bb17963261_0_4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bc94aa34b6_0_7:notes"/>
          <p:cNvSpPr txBox="1"/>
          <p:nvPr>
            <p:ph idx="1" type="body"/>
          </p:nvPr>
        </p:nvSpPr>
        <p:spPr>
          <a:xfrm>
            <a:off x="656356" y="4214727"/>
            <a:ext cx="5250600" cy="3992700"/>
          </a:xfrm>
          <a:prstGeom prst="rect">
            <a:avLst/>
          </a:prstGeom>
          <a:noFill/>
          <a:ln>
            <a:noFill/>
          </a:ln>
        </p:spPr>
        <p:txBody>
          <a:bodyPr anchorCtr="0" anchor="t" bIns="86100" lIns="86100" spcFirstLastPara="1" rIns="86100" wrap="square" tIns="86100">
            <a:noAutofit/>
          </a:bodyPr>
          <a:lstStyle/>
          <a:p>
            <a:pPr indent="0" lvl="0" marL="0" rtl="0" algn="l">
              <a:lnSpc>
                <a:spcPct val="90000"/>
              </a:lnSpc>
              <a:spcBef>
                <a:spcPts val="0"/>
              </a:spcBef>
              <a:spcAft>
                <a:spcPts val="0"/>
              </a:spcAft>
              <a:buClr>
                <a:srgbClr val="263857"/>
              </a:buClr>
              <a:buSzPts val="1100"/>
              <a:buNone/>
            </a:pPr>
            <a:r>
              <a:t/>
            </a:r>
            <a:endParaRPr/>
          </a:p>
        </p:txBody>
      </p:sp>
      <p:sp>
        <p:nvSpPr>
          <p:cNvPr id="276" name="Google Shape;276;g1bc94aa34b6_0_7:notes"/>
          <p:cNvSpPr/>
          <p:nvPr>
            <p:ph idx="2" type="sldImg"/>
          </p:nvPr>
        </p:nvSpPr>
        <p:spPr>
          <a:xfrm>
            <a:off x="364642" y="665483"/>
            <a:ext cx="5834100" cy="3327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bb17963261_0_25: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bb17963261_0_25: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b17963261_0_3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bb17963261_0_3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1bb17963261_0_3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ee5abebf5_0_39: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1" name="Google Shape;301;g1aee5abebf5_0_39: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302" name="Google Shape;302;g1aee5abebf5_0_39: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97ca198114_0_36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97ca198114_0_36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7" name="Google Shape;31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2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9fac4fd692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9fac4fd692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9fac4fd692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9fac4fd692_0_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9fac4fd692_0_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9fac4fd692_0_7: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aee5abebf5_0_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aee5abebf5_0_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aee5abebf5_0_1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aee5abebf5_0_14: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aee5abebf5_0_14: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aba62edcc9_6_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77" name="Google Shape;77;g1aba62edcc9_6_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1aba62edcc9_6_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b89424c239_0_1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b89424c239_0_1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b89424c239_0_1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aee5abebf5_0_20:notes"/>
          <p:cNvSpPr/>
          <p:nvPr>
            <p:ph idx="2" type="sldImg"/>
          </p:nvPr>
        </p:nvSpPr>
        <p:spPr>
          <a:xfrm>
            <a:off x="-483106"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1" name="Google Shape;431;g1aee5abebf5_0_20:notes"/>
          <p:cNvSpPr txBox="1"/>
          <p:nvPr>
            <p:ph idx="1" type="body"/>
          </p:nvPr>
        </p:nvSpPr>
        <p:spPr>
          <a:xfrm>
            <a:off x="372914" y="5357206"/>
            <a:ext cx="6048600" cy="3829500"/>
          </a:xfrm>
          <a:prstGeom prst="rect">
            <a:avLst/>
          </a:prstGeom>
          <a:noFill/>
          <a:ln>
            <a:noFill/>
          </a:ln>
        </p:spPr>
        <p:txBody>
          <a:bodyPr anchorCtr="0" anchor="t" bIns="44750" lIns="89575" spcFirstLastPara="1" rIns="89575" wrap="square" tIns="44750">
            <a:noAutofit/>
          </a:bodyPr>
          <a:lstStyle/>
          <a:p>
            <a:pPr indent="-88900" lvl="0" marL="165100" rtl="0" algn="l">
              <a:lnSpc>
                <a:spcPct val="90000"/>
              </a:lnSpc>
              <a:spcBef>
                <a:spcPts val="0"/>
              </a:spcBef>
              <a:spcAft>
                <a:spcPts val="0"/>
              </a:spcAft>
              <a:buClr>
                <a:srgbClr val="263857"/>
              </a:buClr>
              <a:buSzPts val="1100"/>
              <a:buNone/>
            </a:pPr>
            <a:r>
              <a:t/>
            </a:r>
            <a:endParaRPr/>
          </a:p>
        </p:txBody>
      </p:sp>
      <p:sp>
        <p:nvSpPr>
          <p:cNvPr id="432" name="Google Shape;432;g1aee5abebf5_0_20:notes"/>
          <p:cNvSpPr txBox="1"/>
          <p:nvPr>
            <p:ph idx="12" type="sldNum"/>
          </p:nvPr>
        </p:nvSpPr>
        <p:spPr>
          <a:xfrm>
            <a:off x="3849477" y="9434355"/>
            <a:ext cx="2944800" cy="497100"/>
          </a:xfrm>
          <a:prstGeom prst="rect">
            <a:avLst/>
          </a:prstGeom>
          <a:noFill/>
          <a:ln>
            <a:noFill/>
          </a:ln>
        </p:spPr>
        <p:txBody>
          <a:bodyPr anchorCtr="0" anchor="b" bIns="44750" lIns="89575" spcFirstLastPara="1" rIns="89575" wrap="square" tIns="4475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97ca198114_0_35:notes"/>
          <p:cNvSpPr/>
          <p:nvPr>
            <p:ph idx="2" type="sldImg"/>
          </p:nvPr>
        </p:nvSpPr>
        <p:spPr>
          <a:xfrm>
            <a:off x="377472" y="744855"/>
            <a:ext cx="6039600" cy="37242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97ca198114_0_35:notes"/>
          <p:cNvSpPr txBox="1"/>
          <p:nvPr>
            <p:ph idx="1" type="body"/>
          </p:nvPr>
        </p:nvSpPr>
        <p:spPr>
          <a:xfrm>
            <a:off x="679450" y="4717415"/>
            <a:ext cx="5435700" cy="446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197ca198114_0_35:notes"/>
          <p:cNvSpPr txBox="1"/>
          <p:nvPr>
            <p:ph idx="12" type="sldNum"/>
          </p:nvPr>
        </p:nvSpPr>
        <p:spPr>
          <a:xfrm>
            <a:off x="3848644" y="9433106"/>
            <a:ext cx="2944200" cy="496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97ca198114_0_68:notes"/>
          <p:cNvSpPr/>
          <p:nvPr>
            <p:ph idx="2" type="sldImg"/>
          </p:nvPr>
        </p:nvSpPr>
        <p:spPr>
          <a:xfrm>
            <a:off x="377472" y="744855"/>
            <a:ext cx="6039600" cy="37242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97ca198114_0_68:notes"/>
          <p:cNvSpPr txBox="1"/>
          <p:nvPr>
            <p:ph idx="1" type="body"/>
          </p:nvPr>
        </p:nvSpPr>
        <p:spPr>
          <a:xfrm>
            <a:off x="679450" y="4717415"/>
            <a:ext cx="5435700" cy="446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97ca198114_0_68:notes"/>
          <p:cNvSpPr txBox="1"/>
          <p:nvPr>
            <p:ph idx="12" type="sldNum"/>
          </p:nvPr>
        </p:nvSpPr>
        <p:spPr>
          <a:xfrm>
            <a:off x="3848644" y="9433106"/>
            <a:ext cx="2944200" cy="496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aee5abebf5_0_139:notes"/>
          <p:cNvSpPr/>
          <p:nvPr>
            <p:ph idx="2" type="sldImg"/>
          </p:nvPr>
        </p:nvSpPr>
        <p:spPr>
          <a:xfrm>
            <a:off x="-430558" y="744048"/>
            <a:ext cx="7655400" cy="43659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aee5abebf5_0_139:notes"/>
          <p:cNvSpPr txBox="1"/>
          <p:nvPr>
            <p:ph idx="1" type="body"/>
          </p:nvPr>
        </p:nvSpPr>
        <p:spPr>
          <a:xfrm>
            <a:off x="372914" y="5357213"/>
            <a:ext cx="6048900" cy="382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aee5abebf5_0_139:notes"/>
          <p:cNvSpPr txBox="1"/>
          <p:nvPr>
            <p:ph idx="12" type="sldNum"/>
          </p:nvPr>
        </p:nvSpPr>
        <p:spPr>
          <a:xfrm>
            <a:off x="3849477" y="9434367"/>
            <a:ext cx="29451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bb17963261_0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bb17963261_0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1bb17963261_0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aba62edcc9_0_2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aba62edcc9_0_2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1aba62edcc9_0_21: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aee5abebf5_0_68: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1aee5abebf5_0_6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aee5abebf5_0_7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aee5abebf5_0_78: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1aee5abebf5_0_78: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b02ebd9e2d_0_5: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b02ebd9e2d_0_5: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1b02ebd9e2d_0_5: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3: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 name="Google Shape;84;p13: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85" name="Google Shape;85;p13: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c618dedb1a_1_8: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c618dedb1a_1_8: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1c618dedb1a_1_8: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97ca198114_0_381: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g197ca198114_0_381: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b89424c239_0_2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b89424c239_0_2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1b89424c239_0_2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c618dedb1a_1_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c618dedb1a_1_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1c618dedb1a_1_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aee5abebf5_0_6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aee5abebf5_0_6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1aee5abebf5_0_6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bcfca1a7cf_0_53: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bcfca1a7cf_0_53: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1bcfca1a7cf_0_53: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aee5abebf5_0_46: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aee5abebf5_0_46: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1aee5abebf5_0_46: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aee5abebf5_0_5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aee5abebf5_0_54: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1aee5abebf5_0_54: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aee5abebf5_0_112: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aee5abebf5_0_112: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1aee5abebf5_0_112: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aee5abebf5_0_86: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4" name="Google Shape;624;g1aee5abebf5_0_86: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625" name="Google Shape;625;g1aee5abebf5_0_86: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4: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4: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97ca198114_0_39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97ca198114_0_39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197ca198114_0_39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97ca198114_0_34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97ca198114_0_34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197ca198114_0_340: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97ca198114_0_397: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97ca198114_0_397: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https://shap.readthedocs.io/en/latest/text_examples.html#sentiment-analysis</a:t>
            </a:r>
            <a:endParaRPr/>
          </a:p>
        </p:txBody>
      </p:sp>
      <p:sp>
        <p:nvSpPr>
          <p:cNvPr id="650" name="Google Shape;650;g197ca198114_0_397:notes"/>
          <p:cNvSpPr txBox="1"/>
          <p:nvPr>
            <p:ph idx="12" type="sldNum"/>
          </p:nvPr>
        </p:nvSpPr>
        <p:spPr>
          <a:xfrm>
            <a:off x="3849477" y="9434355"/>
            <a:ext cx="2945100" cy="49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fr-F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aee5abebf5_0_93: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8" name="Google Shape;658;g1aee5abebf5_0_93: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659" name="Google Shape;659;g1aee5abebf5_0_93: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666" name="Google Shape;666;p3: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683" name="Google Shape;683;p4: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701" name="Google Shape;701;p5: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722" name="Google Shape;722;p6: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7: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2" name="Google Shape;742;p7: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rgbClr val="263857"/>
              </a:buClr>
              <a:buSzPts val="1200"/>
              <a:buNone/>
            </a:pPr>
            <a:r>
              <a:t/>
            </a:r>
            <a:endParaRPr/>
          </a:p>
        </p:txBody>
      </p:sp>
      <p:sp>
        <p:nvSpPr>
          <p:cNvPr id="743" name="Google Shape;743;p7: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fr-FR"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8: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753" name="Google Shape;753;p8: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97ca198114_0_284: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 name="Google Shape;97;g197ca198114_0_284:notes"/>
          <p:cNvSpPr txBox="1"/>
          <p:nvPr>
            <p:ph idx="1" type="body"/>
          </p:nvPr>
        </p:nvSpPr>
        <p:spPr>
          <a:xfrm>
            <a:off x="372914" y="5357206"/>
            <a:ext cx="6048600" cy="382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98" name="Google Shape;98;g197ca198114_0_284:notes"/>
          <p:cNvSpPr txBox="1"/>
          <p:nvPr>
            <p:ph idx="12" type="sldNum"/>
          </p:nvPr>
        </p:nvSpPr>
        <p:spPr>
          <a:xfrm>
            <a:off x="3849477" y="9434355"/>
            <a:ext cx="2945100" cy="49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fr-F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9: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200"/>
              <a:buNone/>
            </a:pPr>
            <a:r>
              <a:t/>
            </a:r>
            <a:endParaRPr/>
          </a:p>
        </p:txBody>
      </p:sp>
      <p:sp>
        <p:nvSpPr>
          <p:cNvPr id="814" name="Google Shape;814;p9: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0: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0" name="Google Shape;820;p10: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rgbClr val="263857"/>
              </a:buClr>
              <a:buSzPts val="1200"/>
              <a:buNone/>
            </a:pPr>
            <a:r>
              <a:t/>
            </a:r>
            <a:endParaRPr/>
          </a:p>
        </p:txBody>
      </p:sp>
      <p:sp>
        <p:nvSpPr>
          <p:cNvPr id="821" name="Google Shape;821;p10: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2:notes"/>
          <p:cNvSpPr/>
          <p:nvPr>
            <p:ph idx="2" type="sldImg"/>
          </p:nvPr>
        </p:nvSpPr>
        <p:spPr>
          <a:xfrm>
            <a:off x="-483088" y="744538"/>
            <a:ext cx="7760700" cy="436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2" name="Google Shape;842;p12:notes"/>
          <p:cNvSpPr txBox="1"/>
          <p:nvPr>
            <p:ph idx="1" type="body"/>
          </p:nvPr>
        </p:nvSpPr>
        <p:spPr>
          <a:xfrm>
            <a:off x="372914" y="5357206"/>
            <a:ext cx="6048672" cy="3829419"/>
          </a:xfrm>
          <a:prstGeom prst="rect">
            <a:avLst/>
          </a:prstGeom>
          <a:noFill/>
          <a:ln>
            <a:noFill/>
          </a:ln>
        </p:spPr>
        <p:txBody>
          <a:bodyPr anchorCtr="0" anchor="t" bIns="45700" lIns="91425" spcFirstLastPara="1" rIns="91425" wrap="square" tIns="45700">
            <a:noAutofit/>
          </a:bodyPr>
          <a:lstStyle/>
          <a:p>
            <a:pPr indent="-95250" lvl="0" marL="171450" rtl="0" algn="l">
              <a:lnSpc>
                <a:spcPct val="90000"/>
              </a:lnSpc>
              <a:spcBef>
                <a:spcPts val="0"/>
              </a:spcBef>
              <a:spcAft>
                <a:spcPts val="0"/>
              </a:spcAft>
              <a:buClr>
                <a:srgbClr val="263857"/>
              </a:buClr>
              <a:buSzPts val="1200"/>
              <a:buNone/>
            </a:pPr>
            <a:r>
              <a:t/>
            </a:r>
            <a:endParaRPr/>
          </a:p>
        </p:txBody>
      </p:sp>
      <p:sp>
        <p:nvSpPr>
          <p:cNvPr id="843" name="Google Shape;843;p12:notes"/>
          <p:cNvSpPr txBox="1"/>
          <p:nvPr>
            <p:ph idx="12" type="sldNum"/>
          </p:nvPr>
        </p:nvSpPr>
        <p:spPr>
          <a:xfrm>
            <a:off x="3849477" y="9434355"/>
            <a:ext cx="2945024" cy="49704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aee5abebf5_0_120:notes"/>
          <p:cNvSpPr txBox="1"/>
          <p:nvPr>
            <p:ph idx="1" type="body"/>
          </p:nvPr>
        </p:nvSpPr>
        <p:spPr>
          <a:xfrm>
            <a:off x="372914" y="5357206"/>
            <a:ext cx="6048600" cy="382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1aee5abebf5_0_120: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5:notes"/>
          <p:cNvSpPr txBox="1"/>
          <p:nvPr>
            <p:ph idx="1" type="body"/>
          </p:nvPr>
        </p:nvSpPr>
        <p:spPr>
          <a:xfrm>
            <a:off x="372914" y="5357206"/>
            <a:ext cx="6048672" cy="3829419"/>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15:notes"/>
          <p:cNvSpPr/>
          <p:nvPr>
            <p:ph idx="2" type="sldImg"/>
          </p:nvPr>
        </p:nvSpPr>
        <p:spPr>
          <a:xfrm>
            <a:off x="-325010" y="744538"/>
            <a:ext cx="7444500" cy="4365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type="title">
  <p:cSld name="TITLE">
    <p:spTree>
      <p:nvGrpSpPr>
        <p:cNvPr id="16" name="Shape 16"/>
        <p:cNvGrpSpPr/>
        <p:nvPr/>
      </p:nvGrpSpPr>
      <p:grpSpPr>
        <a:xfrm>
          <a:off x="0" y="0"/>
          <a:ext cx="0" cy="0"/>
          <a:chOff x="0" y="0"/>
          <a:chExt cx="0" cy="0"/>
        </a:xfrm>
      </p:grpSpPr>
      <p:sp>
        <p:nvSpPr>
          <p:cNvPr id="17" name="Google Shape;17;p2"/>
          <p:cNvSpPr/>
          <p:nvPr/>
        </p:nvSpPr>
        <p:spPr>
          <a:xfrm>
            <a:off x="0" y="4248152"/>
            <a:ext cx="9144000" cy="909300"/>
          </a:xfrm>
          <a:prstGeom prst="rect">
            <a:avLst/>
          </a:prstGeom>
          <a:solidFill>
            <a:srgbClr val="980000"/>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8" name="Google Shape;18;p2"/>
          <p:cNvSpPr txBox="1"/>
          <p:nvPr>
            <p:ph type="ctrTitle"/>
          </p:nvPr>
        </p:nvSpPr>
        <p:spPr>
          <a:xfrm>
            <a:off x="2542058" y="2653003"/>
            <a:ext cx="4059900" cy="241500"/>
          </a:xfrm>
          <a:prstGeom prst="rect">
            <a:avLst/>
          </a:prstGeom>
          <a:noFill/>
          <a:ln>
            <a:noFill/>
          </a:ln>
        </p:spPr>
        <p:txBody>
          <a:bodyPr anchorCtr="0" anchor="t" bIns="31150" lIns="31150" spcFirstLastPara="1" rIns="31150" wrap="square" tIns="31150">
            <a:spAutoFit/>
          </a:bodyPr>
          <a:lstStyle>
            <a:lvl1pPr lvl="0" algn="ctr">
              <a:lnSpc>
                <a:spcPct val="90000"/>
              </a:lnSpc>
              <a:spcBef>
                <a:spcPts val="800"/>
              </a:spcBef>
              <a:spcAft>
                <a:spcPts val="0"/>
              </a:spcAft>
              <a:buSzPts val="1200"/>
              <a:buNone/>
              <a:defRPr b="1" sz="1600">
                <a:solidFill>
                  <a:srgbClr val="13264A"/>
                </a:solidFill>
                <a:latin typeface="Calibri"/>
                <a:ea typeface="Calibri"/>
                <a:cs typeface="Calibri"/>
                <a:sym typeface="Calibri"/>
              </a:defRPr>
            </a:lvl1pPr>
            <a:lvl2pPr lvl="1" algn="ctr">
              <a:lnSpc>
                <a:spcPct val="105000"/>
              </a:lnSpc>
              <a:spcBef>
                <a:spcPts val="0"/>
              </a:spcBef>
              <a:spcAft>
                <a:spcPts val="0"/>
              </a:spcAft>
              <a:buSzPts val="1200"/>
              <a:buNone/>
              <a:defRPr/>
            </a:lvl2pPr>
            <a:lvl3pPr lvl="2" algn="ctr">
              <a:lnSpc>
                <a:spcPct val="105000"/>
              </a:lnSpc>
              <a:spcBef>
                <a:spcPts val="0"/>
              </a:spcBef>
              <a:spcAft>
                <a:spcPts val="0"/>
              </a:spcAft>
              <a:buSzPts val="1200"/>
              <a:buNone/>
              <a:defRPr/>
            </a:lvl3pPr>
            <a:lvl4pPr lvl="3" algn="ctr">
              <a:lnSpc>
                <a:spcPct val="105000"/>
              </a:lnSpc>
              <a:spcBef>
                <a:spcPts val="0"/>
              </a:spcBef>
              <a:spcAft>
                <a:spcPts val="0"/>
              </a:spcAft>
              <a:buSzPts val="1200"/>
              <a:buNone/>
              <a:defRPr/>
            </a:lvl4pPr>
            <a:lvl5pPr lvl="4" algn="ctr">
              <a:lnSpc>
                <a:spcPct val="105000"/>
              </a:lnSpc>
              <a:spcBef>
                <a:spcPts val="0"/>
              </a:spcBef>
              <a:spcAft>
                <a:spcPts val="0"/>
              </a:spcAft>
              <a:buSzPts val="1200"/>
              <a:buNone/>
              <a:defRPr/>
            </a:lvl5pPr>
            <a:lvl6pPr lvl="5" algn="ctr">
              <a:lnSpc>
                <a:spcPct val="105000"/>
              </a:lnSpc>
              <a:spcBef>
                <a:spcPts val="0"/>
              </a:spcBef>
              <a:spcAft>
                <a:spcPts val="0"/>
              </a:spcAft>
              <a:buSzPts val="1200"/>
              <a:buNone/>
              <a:defRPr/>
            </a:lvl6pPr>
            <a:lvl7pPr lvl="6" algn="ctr">
              <a:lnSpc>
                <a:spcPct val="105000"/>
              </a:lnSpc>
              <a:spcBef>
                <a:spcPts val="0"/>
              </a:spcBef>
              <a:spcAft>
                <a:spcPts val="0"/>
              </a:spcAft>
              <a:buSzPts val="1200"/>
              <a:buNone/>
              <a:defRPr/>
            </a:lvl7pPr>
            <a:lvl8pPr lvl="7" algn="ctr">
              <a:lnSpc>
                <a:spcPct val="105000"/>
              </a:lnSpc>
              <a:spcBef>
                <a:spcPts val="0"/>
              </a:spcBef>
              <a:spcAft>
                <a:spcPts val="0"/>
              </a:spcAft>
              <a:buSzPts val="1200"/>
              <a:buNone/>
              <a:defRPr/>
            </a:lvl8pPr>
            <a:lvl9pPr lvl="8" algn="ctr">
              <a:lnSpc>
                <a:spcPct val="105000"/>
              </a:lnSpc>
              <a:spcBef>
                <a:spcPts val="0"/>
              </a:spcBef>
              <a:spcAft>
                <a:spcPts val="0"/>
              </a:spcAft>
              <a:buSzPts val="1200"/>
              <a:buNone/>
              <a:defRPr/>
            </a:lvl9pPr>
          </a:lstStyle>
          <a:p/>
        </p:txBody>
      </p:sp>
      <p:sp>
        <p:nvSpPr>
          <p:cNvPr id="19" name="Google Shape;19;p2"/>
          <p:cNvSpPr txBox="1"/>
          <p:nvPr>
            <p:ph idx="1" type="subTitle"/>
          </p:nvPr>
        </p:nvSpPr>
        <p:spPr>
          <a:xfrm>
            <a:off x="2005350" y="1119600"/>
            <a:ext cx="5133300" cy="957600"/>
          </a:xfrm>
          <a:prstGeom prst="rect">
            <a:avLst/>
          </a:prstGeom>
          <a:noFill/>
          <a:ln>
            <a:noFill/>
          </a:ln>
        </p:spPr>
        <p:txBody>
          <a:bodyPr anchorCtr="0" anchor="ctr" bIns="39550" lIns="79125" spcFirstLastPara="1" rIns="79125" wrap="square" tIns="39550">
            <a:noAutofit/>
          </a:bodyPr>
          <a:lstStyle>
            <a:lvl1pPr lvl="0" algn="ctr">
              <a:lnSpc>
                <a:spcPct val="90000"/>
              </a:lnSpc>
              <a:spcBef>
                <a:spcPts val="0"/>
              </a:spcBef>
              <a:spcAft>
                <a:spcPts val="0"/>
              </a:spcAft>
              <a:buClr>
                <a:schemeClr val="lt1"/>
              </a:buClr>
              <a:buSzPts val="3000"/>
              <a:buFont typeface="Calibri"/>
              <a:buNone/>
              <a:defRPr sz="3000">
                <a:solidFill>
                  <a:srgbClr val="13264A"/>
                </a:solidFill>
              </a:defRPr>
            </a:lvl1pPr>
            <a:lvl2pPr lvl="1" algn="l">
              <a:lnSpc>
                <a:spcPct val="90000"/>
              </a:lnSpc>
              <a:spcBef>
                <a:spcPts val="200"/>
              </a:spcBef>
              <a:spcAft>
                <a:spcPts val="0"/>
              </a:spcAft>
              <a:buSzPts val="3000"/>
              <a:buFont typeface="Calibri"/>
              <a:buChar char="–"/>
              <a:defRPr sz="3000"/>
            </a:lvl2pPr>
            <a:lvl3pPr lvl="2" algn="l">
              <a:lnSpc>
                <a:spcPct val="90000"/>
              </a:lnSpc>
              <a:spcBef>
                <a:spcPts val="200"/>
              </a:spcBef>
              <a:spcAft>
                <a:spcPts val="0"/>
              </a:spcAft>
              <a:buSzPts val="3000"/>
              <a:buFont typeface="Calibri"/>
              <a:buChar char="o"/>
              <a:defRPr sz="3000"/>
            </a:lvl3pPr>
            <a:lvl4pPr lvl="3" algn="l">
              <a:lnSpc>
                <a:spcPct val="90000"/>
              </a:lnSpc>
              <a:spcBef>
                <a:spcPts val="200"/>
              </a:spcBef>
              <a:spcAft>
                <a:spcPts val="0"/>
              </a:spcAft>
              <a:buSzPts val="3000"/>
              <a:buFont typeface="Calibri"/>
              <a:buChar char="-"/>
              <a:defRPr sz="3000"/>
            </a:lvl4pPr>
            <a:lvl5pPr lvl="4" algn="l">
              <a:lnSpc>
                <a:spcPct val="90000"/>
              </a:lnSpc>
              <a:spcBef>
                <a:spcPts val="200"/>
              </a:spcBef>
              <a:spcAft>
                <a:spcPts val="0"/>
              </a:spcAft>
              <a:buSzPts val="3000"/>
              <a:buChar char="•"/>
              <a:defRPr sz="3000"/>
            </a:lvl5pPr>
            <a:lvl6pPr lvl="5" algn="l">
              <a:lnSpc>
                <a:spcPct val="100000"/>
              </a:lnSpc>
              <a:spcBef>
                <a:spcPts val="300"/>
              </a:spcBef>
              <a:spcAft>
                <a:spcPts val="0"/>
              </a:spcAft>
              <a:buSzPts val="3000"/>
              <a:buChar char="•"/>
              <a:defRPr sz="3000"/>
            </a:lvl6pPr>
            <a:lvl7pPr lvl="6" algn="l">
              <a:lnSpc>
                <a:spcPct val="100000"/>
              </a:lnSpc>
              <a:spcBef>
                <a:spcPts val="300"/>
              </a:spcBef>
              <a:spcAft>
                <a:spcPts val="0"/>
              </a:spcAft>
              <a:buSzPts val="3000"/>
              <a:buChar char="•"/>
              <a:defRPr sz="3000"/>
            </a:lvl7pPr>
            <a:lvl8pPr lvl="7" algn="l">
              <a:lnSpc>
                <a:spcPct val="100000"/>
              </a:lnSpc>
              <a:spcBef>
                <a:spcPts val="300"/>
              </a:spcBef>
              <a:spcAft>
                <a:spcPts val="0"/>
              </a:spcAft>
              <a:buSzPts val="3000"/>
              <a:buChar char="•"/>
              <a:defRPr sz="3000"/>
            </a:lvl8pPr>
            <a:lvl9pPr lvl="8" algn="l">
              <a:lnSpc>
                <a:spcPct val="100000"/>
              </a:lnSpc>
              <a:spcBef>
                <a:spcPts val="300"/>
              </a:spcBef>
              <a:spcAft>
                <a:spcPts val="0"/>
              </a:spcAft>
              <a:buSzPts val="3000"/>
              <a:buChar char="•"/>
              <a:defRPr sz="3000"/>
            </a:lvl9pPr>
          </a:lstStyle>
          <a:p/>
        </p:txBody>
      </p:sp>
      <p:sp>
        <p:nvSpPr>
          <p:cNvPr id="20" name="Google Shape;20;p2"/>
          <p:cNvSpPr/>
          <p:nvPr/>
        </p:nvSpPr>
        <p:spPr>
          <a:xfrm>
            <a:off x="0" y="210302"/>
            <a:ext cx="9144000" cy="56400"/>
          </a:xfrm>
          <a:prstGeom prst="rect">
            <a:avLst/>
          </a:prstGeom>
          <a:solidFill>
            <a:srgbClr val="980000"/>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p:cSld name="Titre et texte">
    <p:spTree>
      <p:nvGrpSpPr>
        <p:cNvPr id="50" name="Shape 50"/>
        <p:cNvGrpSpPr/>
        <p:nvPr/>
      </p:nvGrpSpPr>
      <p:grpSpPr>
        <a:xfrm>
          <a:off x="0" y="0"/>
          <a:ext cx="0" cy="0"/>
          <a:chOff x="0" y="0"/>
          <a:chExt cx="0" cy="0"/>
        </a:xfrm>
      </p:grpSpPr>
      <p:sp>
        <p:nvSpPr>
          <p:cNvPr id="51" name="Google Shape;51;p11"/>
          <p:cNvSpPr txBox="1"/>
          <p:nvPr>
            <p:ph type="title"/>
          </p:nvPr>
        </p:nvSpPr>
        <p:spPr>
          <a:xfrm>
            <a:off x="324000" y="-1"/>
            <a:ext cx="8496900" cy="499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accent1"/>
              </a:buClr>
              <a:buSzPts val="2900"/>
              <a:buFont typeface="Calibri"/>
              <a:buNone/>
              <a:defRPr sz="2900">
                <a:latin typeface="Calibri"/>
                <a:ea typeface="Calibri"/>
                <a:cs typeface="Calibri"/>
                <a:sym typeface="Calibri"/>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2" name="Google Shape;52;p11"/>
          <p:cNvSpPr txBox="1"/>
          <p:nvPr>
            <p:ph idx="12" type="sldNum"/>
          </p:nvPr>
        </p:nvSpPr>
        <p:spPr>
          <a:xfrm>
            <a:off x="8555760" y="4905453"/>
            <a:ext cx="270000" cy="135000"/>
          </a:xfrm>
          <a:prstGeom prst="rect">
            <a:avLst/>
          </a:prstGeom>
          <a:noFill/>
          <a:ln>
            <a:noFill/>
          </a:ln>
        </p:spPr>
        <p:txBody>
          <a:bodyPr anchorCtr="0" anchor="t" bIns="0" lIns="0" spcFirstLastPara="1" rIns="0" wrap="square" tIns="0">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fr-FR"/>
              <a:t>‹#›</a:t>
            </a:fld>
            <a:endParaRPr/>
          </a:p>
        </p:txBody>
      </p:sp>
      <p:sp>
        <p:nvSpPr>
          <p:cNvPr id="53" name="Google Shape;53;p11"/>
          <p:cNvSpPr txBox="1"/>
          <p:nvPr>
            <p:ph idx="1" type="body"/>
          </p:nvPr>
        </p:nvSpPr>
        <p:spPr>
          <a:xfrm>
            <a:off x="324000" y="923400"/>
            <a:ext cx="8496900" cy="35100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dk1"/>
              </a:buClr>
              <a:buSzPts val="1400"/>
              <a:buChar char="▪"/>
              <a:defRPr/>
            </a:lvl1pPr>
            <a:lvl2pPr indent="-317500" lvl="1" marL="914400" rtl="0" algn="l">
              <a:lnSpc>
                <a:spcPct val="100000"/>
              </a:lnSpc>
              <a:spcBef>
                <a:spcPts val="0"/>
              </a:spcBef>
              <a:spcAft>
                <a:spcPts val="0"/>
              </a:spcAft>
              <a:buClr>
                <a:schemeClr val="dk1"/>
              </a:buClr>
              <a:buSzPts val="1400"/>
              <a:buChar char="–"/>
              <a:defRPr/>
            </a:lvl2pPr>
            <a:lvl3pPr indent="-317500" lvl="2" marL="1371600" rtl="0" algn="l">
              <a:lnSpc>
                <a:spcPct val="100000"/>
              </a:lnSpc>
              <a:spcBef>
                <a:spcPts val="0"/>
              </a:spcBef>
              <a:spcAft>
                <a:spcPts val="0"/>
              </a:spcAft>
              <a:buClr>
                <a:schemeClr val="dk1"/>
              </a:buClr>
              <a:buSzPts val="1400"/>
              <a:buChar char="o"/>
              <a:defRPr/>
            </a:lvl3pPr>
            <a:lvl4pPr indent="-317500" lvl="3" marL="1828800" rtl="0" algn="l">
              <a:lnSpc>
                <a:spcPct val="100000"/>
              </a:lnSpc>
              <a:spcBef>
                <a:spcPts val="0"/>
              </a:spcBef>
              <a:spcAft>
                <a:spcPts val="0"/>
              </a:spcAft>
              <a:buClr>
                <a:schemeClr val="dk1"/>
              </a:buClr>
              <a:buSzPts val="1400"/>
              <a:buChar char="-"/>
              <a:defRPr/>
            </a:lvl4pPr>
            <a:lvl5pPr indent="-317500" lvl="4" marL="2286000" rtl="0" algn="l">
              <a:lnSpc>
                <a:spcPct val="100000"/>
              </a:lnSpc>
              <a:spcBef>
                <a:spcPts val="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2400"/>
              <a:buNone/>
              <a:defRPr>
                <a:solidFill>
                  <a:schemeClr val="dk1"/>
                </a:solidFill>
                <a:latin typeface="Calibri"/>
                <a:ea typeface="Calibri"/>
                <a:cs typeface="Calibri"/>
                <a:sym typeface="Calibri"/>
              </a:defRPr>
            </a:lvl1pPr>
            <a:lvl2pPr lvl="1" algn="l">
              <a:lnSpc>
                <a:spcPct val="105000"/>
              </a:lnSpc>
              <a:spcBef>
                <a:spcPts val="0"/>
              </a:spcBef>
              <a:spcAft>
                <a:spcPts val="0"/>
              </a:spcAft>
              <a:buSzPts val="2400"/>
              <a:buNone/>
              <a:defRPr/>
            </a:lvl2pPr>
            <a:lvl3pPr lvl="2" algn="l">
              <a:lnSpc>
                <a:spcPct val="105000"/>
              </a:lnSpc>
              <a:spcBef>
                <a:spcPts val="0"/>
              </a:spcBef>
              <a:spcAft>
                <a:spcPts val="0"/>
              </a:spcAft>
              <a:buSzPts val="2400"/>
              <a:buNone/>
              <a:defRPr/>
            </a:lvl3pPr>
            <a:lvl4pPr lvl="3" algn="l">
              <a:lnSpc>
                <a:spcPct val="105000"/>
              </a:lnSpc>
              <a:spcBef>
                <a:spcPts val="0"/>
              </a:spcBef>
              <a:spcAft>
                <a:spcPts val="0"/>
              </a:spcAft>
              <a:buSzPts val="2400"/>
              <a:buNone/>
              <a:defRPr/>
            </a:lvl4pPr>
            <a:lvl5pPr lvl="4" algn="l">
              <a:lnSpc>
                <a:spcPct val="105000"/>
              </a:lnSpc>
              <a:spcBef>
                <a:spcPts val="0"/>
              </a:spcBef>
              <a:spcAft>
                <a:spcPts val="0"/>
              </a:spcAft>
              <a:buSzPts val="2400"/>
              <a:buNone/>
              <a:defRPr/>
            </a:lvl5pPr>
            <a:lvl6pPr lvl="5" algn="l">
              <a:lnSpc>
                <a:spcPct val="105000"/>
              </a:lnSpc>
              <a:spcBef>
                <a:spcPts val="0"/>
              </a:spcBef>
              <a:spcAft>
                <a:spcPts val="0"/>
              </a:spcAft>
              <a:buSzPts val="2400"/>
              <a:buNone/>
              <a:defRPr/>
            </a:lvl6pPr>
            <a:lvl7pPr lvl="6" algn="l">
              <a:lnSpc>
                <a:spcPct val="105000"/>
              </a:lnSpc>
              <a:spcBef>
                <a:spcPts val="0"/>
              </a:spcBef>
              <a:spcAft>
                <a:spcPts val="0"/>
              </a:spcAft>
              <a:buSzPts val="2400"/>
              <a:buNone/>
              <a:defRPr/>
            </a:lvl7pPr>
            <a:lvl8pPr lvl="7" algn="l">
              <a:lnSpc>
                <a:spcPct val="105000"/>
              </a:lnSpc>
              <a:spcBef>
                <a:spcPts val="0"/>
              </a:spcBef>
              <a:spcAft>
                <a:spcPts val="0"/>
              </a:spcAft>
              <a:buSzPts val="2400"/>
              <a:buNone/>
              <a:defRPr/>
            </a:lvl8pPr>
            <a:lvl9pPr lvl="8" algn="l">
              <a:lnSpc>
                <a:spcPct val="105000"/>
              </a:lnSpc>
              <a:spcBef>
                <a:spcPts val="0"/>
              </a:spcBef>
              <a:spcAft>
                <a:spcPts val="0"/>
              </a:spcAft>
              <a:buSzPts val="2400"/>
              <a:buNone/>
              <a:defRPr/>
            </a:lvl9pPr>
          </a:lstStyle>
          <a:p/>
        </p:txBody>
      </p:sp>
      <p:sp>
        <p:nvSpPr>
          <p:cNvPr id="23" name="Google Shape;23;p3"/>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1000"/>
              </a:spcBef>
              <a:spcAft>
                <a:spcPts val="0"/>
              </a:spcAft>
              <a:buSzPts val="1400"/>
              <a:buChar char="▪"/>
              <a:defRPr b="1" sz="1400">
                <a:solidFill>
                  <a:schemeClr val="dk1"/>
                </a:solidFill>
                <a:latin typeface="Calibri"/>
                <a:ea typeface="Calibri"/>
                <a:cs typeface="Calibri"/>
                <a:sym typeface="Calibri"/>
              </a:defRPr>
            </a:lvl1pPr>
            <a:lvl2pPr indent="-304800" lvl="1" marL="914400" algn="l">
              <a:lnSpc>
                <a:spcPct val="90000"/>
              </a:lnSpc>
              <a:spcBef>
                <a:spcPts val="200"/>
              </a:spcBef>
              <a:spcAft>
                <a:spcPts val="0"/>
              </a:spcAft>
              <a:buClr>
                <a:srgbClr val="746457"/>
              </a:buClr>
              <a:buSzPts val="1200"/>
              <a:buFont typeface="Calibri"/>
              <a:buChar char="–"/>
              <a:defRPr sz="1200">
                <a:solidFill>
                  <a:srgbClr val="746457"/>
                </a:solidFill>
                <a:latin typeface="Calibri"/>
                <a:ea typeface="Calibri"/>
                <a:cs typeface="Calibri"/>
                <a:sym typeface="Calibri"/>
              </a:defRPr>
            </a:lvl2pPr>
            <a:lvl3pPr indent="-304800" lvl="2" marL="1371600" algn="l">
              <a:lnSpc>
                <a:spcPct val="90000"/>
              </a:lnSpc>
              <a:spcBef>
                <a:spcPts val="300"/>
              </a:spcBef>
              <a:spcAft>
                <a:spcPts val="0"/>
              </a:spcAft>
              <a:buClr>
                <a:srgbClr val="746457"/>
              </a:buClr>
              <a:buSzPts val="1200"/>
              <a:buFont typeface="Arial"/>
              <a:buChar char="•"/>
              <a:defRPr sz="1000">
                <a:solidFill>
                  <a:srgbClr val="746457"/>
                </a:solidFill>
                <a:latin typeface="Calibri"/>
                <a:ea typeface="Calibri"/>
                <a:cs typeface="Calibri"/>
                <a:sym typeface="Calibri"/>
              </a:defRPr>
            </a:lvl3pPr>
            <a:lvl4pPr indent="-292100" lvl="3" marL="1828800" algn="l">
              <a:lnSpc>
                <a:spcPct val="90000"/>
              </a:lnSpc>
              <a:spcBef>
                <a:spcPts val="300"/>
              </a:spcBef>
              <a:spcAft>
                <a:spcPts val="0"/>
              </a:spcAft>
              <a:buClr>
                <a:srgbClr val="746457"/>
              </a:buClr>
              <a:buSzPts val="1000"/>
              <a:buChar char="-"/>
              <a:defRPr b="0" sz="1000">
                <a:solidFill>
                  <a:srgbClr val="746457"/>
                </a:solidFill>
                <a:latin typeface="Calibri"/>
                <a:ea typeface="Calibri"/>
                <a:cs typeface="Calibri"/>
                <a:sym typeface="Calibri"/>
              </a:defRPr>
            </a:lvl4pPr>
            <a:lvl5pPr indent="-279400" lvl="4" marL="2286000" algn="l">
              <a:lnSpc>
                <a:spcPct val="90000"/>
              </a:lnSpc>
              <a:spcBef>
                <a:spcPts val="300"/>
              </a:spcBef>
              <a:spcAft>
                <a:spcPts val="0"/>
              </a:spcAft>
              <a:buClr>
                <a:srgbClr val="746457"/>
              </a:buClr>
              <a:buSzPts val="800"/>
              <a:buFont typeface="Courier New"/>
              <a:buChar char="o"/>
              <a:defRPr sz="1000">
                <a:solidFill>
                  <a:srgbClr val="746457"/>
                </a:solidFill>
                <a:latin typeface="Calibri"/>
                <a:ea typeface="Calibri"/>
                <a:cs typeface="Calibri"/>
                <a:sym typeface="Calibri"/>
              </a:defRPr>
            </a:lvl5pPr>
            <a:lvl6pPr indent="-330200" lvl="5" marL="2743200" algn="l">
              <a:lnSpc>
                <a:spcPct val="100000"/>
              </a:lnSpc>
              <a:spcBef>
                <a:spcPts val="300"/>
              </a:spcBef>
              <a:spcAft>
                <a:spcPts val="0"/>
              </a:spcAft>
              <a:buSzPts val="1600"/>
              <a:buChar char="•"/>
              <a:defRPr/>
            </a:lvl6pPr>
            <a:lvl7pPr indent="-330200" lvl="6" marL="3200400" algn="l">
              <a:lnSpc>
                <a:spcPct val="100000"/>
              </a:lnSpc>
              <a:spcBef>
                <a:spcPts val="300"/>
              </a:spcBef>
              <a:spcAft>
                <a:spcPts val="0"/>
              </a:spcAft>
              <a:buSzPts val="1600"/>
              <a:buChar char="•"/>
              <a:defRPr/>
            </a:lvl7pPr>
            <a:lvl8pPr indent="-330200" lvl="7" marL="3657600" algn="l">
              <a:lnSpc>
                <a:spcPct val="100000"/>
              </a:lnSpc>
              <a:spcBef>
                <a:spcPts val="300"/>
              </a:spcBef>
              <a:spcAft>
                <a:spcPts val="0"/>
              </a:spcAft>
              <a:buSzPts val="1600"/>
              <a:buChar char="•"/>
              <a:defRPr/>
            </a:lvl8pPr>
            <a:lvl9pPr indent="-330200" lvl="8" marL="4114800" algn="l">
              <a:lnSpc>
                <a:spcPct val="100000"/>
              </a:lnSpc>
              <a:spcBef>
                <a:spcPts val="300"/>
              </a:spcBef>
              <a:spcAft>
                <a:spcPts val="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age de transition" showMasterSp="0">
  <p:cSld name="1_Page de transition">
    <p:spTree>
      <p:nvGrpSpPr>
        <p:cNvPr id="24" name="Shape 24"/>
        <p:cNvGrpSpPr/>
        <p:nvPr/>
      </p:nvGrpSpPr>
      <p:grpSpPr>
        <a:xfrm>
          <a:off x="0" y="0"/>
          <a:ext cx="0" cy="0"/>
          <a:chOff x="0" y="0"/>
          <a:chExt cx="0" cy="0"/>
        </a:xfrm>
      </p:grpSpPr>
      <p:sp>
        <p:nvSpPr>
          <p:cNvPr id="25" name="Google Shape;25;p4"/>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lvl1pPr indent="-228600" lvl="0" marL="457200" rtl="0" algn="r">
              <a:lnSpc>
                <a:spcPct val="90000"/>
              </a:lnSpc>
              <a:spcBef>
                <a:spcPts val="200"/>
              </a:spcBef>
              <a:spcAft>
                <a:spcPts val="0"/>
              </a:spcAft>
              <a:buSzPts val="6200"/>
              <a:buNone/>
              <a:defRPr sz="6200"/>
            </a:lvl1pPr>
            <a:lvl2pPr indent="-330200" lvl="1" marL="914400" rtl="0" algn="l">
              <a:lnSpc>
                <a:spcPct val="90000"/>
              </a:lnSpc>
              <a:spcBef>
                <a:spcPts val="200"/>
              </a:spcBef>
              <a:spcAft>
                <a:spcPts val="0"/>
              </a:spcAft>
              <a:buSzPts val="1600"/>
              <a:buChar char="–"/>
              <a:defRPr/>
            </a:lvl2pPr>
            <a:lvl3pPr indent="-330200" lvl="2" marL="1371600" rtl="0" algn="l">
              <a:lnSpc>
                <a:spcPct val="90000"/>
              </a:lnSpc>
              <a:spcBef>
                <a:spcPts val="200"/>
              </a:spcBef>
              <a:spcAft>
                <a:spcPts val="0"/>
              </a:spcAft>
              <a:buSzPts val="1600"/>
              <a:buChar char="o"/>
              <a:defRPr/>
            </a:lvl3pPr>
            <a:lvl4pPr indent="-330200" lvl="3" marL="1828800" rtl="0" algn="l">
              <a:lnSpc>
                <a:spcPct val="90000"/>
              </a:lnSpc>
              <a:spcBef>
                <a:spcPts val="200"/>
              </a:spcBef>
              <a:spcAft>
                <a:spcPts val="0"/>
              </a:spcAft>
              <a:buSzPts val="1600"/>
              <a:buChar char="-"/>
              <a:defRPr/>
            </a:lvl4pPr>
            <a:lvl5pPr indent="-330200" lvl="4" marL="2286000" rtl="0" algn="l">
              <a:lnSpc>
                <a:spcPct val="90000"/>
              </a:lnSpc>
              <a:spcBef>
                <a:spcPts val="200"/>
              </a:spcBef>
              <a:spcAft>
                <a:spcPts val="0"/>
              </a:spcAft>
              <a:buSzPts val="1600"/>
              <a:buChar char="•"/>
              <a:defRPr/>
            </a:lvl5pPr>
            <a:lvl6pPr indent="-330200" lvl="5" marL="2743200" rtl="0" algn="l">
              <a:lnSpc>
                <a:spcPct val="100000"/>
              </a:lnSpc>
              <a:spcBef>
                <a:spcPts val="300"/>
              </a:spcBef>
              <a:spcAft>
                <a:spcPts val="0"/>
              </a:spcAft>
              <a:buSzPts val="1600"/>
              <a:buChar char="•"/>
              <a:defRPr/>
            </a:lvl6pPr>
            <a:lvl7pPr indent="-330200" lvl="6" marL="3200400" rtl="0" algn="l">
              <a:lnSpc>
                <a:spcPct val="100000"/>
              </a:lnSpc>
              <a:spcBef>
                <a:spcPts val="300"/>
              </a:spcBef>
              <a:spcAft>
                <a:spcPts val="0"/>
              </a:spcAft>
              <a:buSzPts val="1600"/>
              <a:buChar char="•"/>
              <a:defRPr/>
            </a:lvl7pPr>
            <a:lvl8pPr indent="-330200" lvl="7" marL="3657600" rtl="0" algn="l">
              <a:lnSpc>
                <a:spcPct val="100000"/>
              </a:lnSpc>
              <a:spcBef>
                <a:spcPts val="300"/>
              </a:spcBef>
              <a:spcAft>
                <a:spcPts val="0"/>
              </a:spcAft>
              <a:buSzPts val="1600"/>
              <a:buChar char="•"/>
              <a:defRPr/>
            </a:lvl8pPr>
            <a:lvl9pPr indent="-330200" lvl="8" marL="4114800" rtl="0" algn="l">
              <a:lnSpc>
                <a:spcPct val="100000"/>
              </a:lnSpc>
              <a:spcBef>
                <a:spcPts val="300"/>
              </a:spcBef>
              <a:spcAft>
                <a:spcPts val="0"/>
              </a:spcAft>
              <a:buSzPts val="1600"/>
              <a:buChar char="•"/>
              <a:defRPr/>
            </a:lvl9pPr>
          </a:lstStyle>
          <a:p/>
        </p:txBody>
      </p:sp>
      <p:sp>
        <p:nvSpPr>
          <p:cNvPr id="26" name="Google Shape;26;p4"/>
          <p:cNvSpPr txBox="1"/>
          <p:nvPr>
            <p:ph idx="2" type="body"/>
          </p:nvPr>
        </p:nvSpPr>
        <p:spPr>
          <a:xfrm>
            <a:off x="1963282" y="742244"/>
            <a:ext cx="6995700" cy="880200"/>
          </a:xfrm>
          <a:prstGeom prst="rect">
            <a:avLst/>
          </a:prstGeom>
          <a:noFill/>
          <a:ln>
            <a:noFill/>
          </a:ln>
        </p:spPr>
        <p:txBody>
          <a:bodyPr anchorCtr="0" anchor="b" bIns="0" lIns="62300" spcFirstLastPara="1" rIns="31150" wrap="square" tIns="38475">
            <a:noAutofit/>
          </a:bodyPr>
          <a:lstStyle>
            <a:lvl1pPr indent="-228600" lvl="0" marL="457200" algn="l">
              <a:lnSpc>
                <a:spcPct val="90000"/>
              </a:lnSpc>
              <a:spcBef>
                <a:spcPts val="200"/>
              </a:spcBef>
              <a:spcAft>
                <a:spcPts val="0"/>
              </a:spcAft>
              <a:buSzPts val="3800"/>
              <a:buNone/>
              <a:defRPr b="1" sz="3800"/>
            </a:lvl1pPr>
            <a:lvl2pPr indent="-330200" lvl="1" marL="914400" algn="l">
              <a:lnSpc>
                <a:spcPct val="90000"/>
              </a:lnSpc>
              <a:spcBef>
                <a:spcPts val="200"/>
              </a:spcBef>
              <a:spcAft>
                <a:spcPts val="0"/>
              </a:spcAft>
              <a:buSzPts val="1600"/>
              <a:buChar char="–"/>
              <a:defRPr/>
            </a:lvl2pPr>
            <a:lvl3pPr indent="-330200" lvl="2" marL="1371600" algn="l">
              <a:lnSpc>
                <a:spcPct val="90000"/>
              </a:lnSpc>
              <a:spcBef>
                <a:spcPts val="200"/>
              </a:spcBef>
              <a:spcAft>
                <a:spcPts val="0"/>
              </a:spcAft>
              <a:buSzPts val="1600"/>
              <a:buChar char="o"/>
              <a:defRPr/>
            </a:lvl3pPr>
            <a:lvl4pPr indent="-330200" lvl="3" marL="1828800" algn="l">
              <a:lnSpc>
                <a:spcPct val="90000"/>
              </a:lnSpc>
              <a:spcBef>
                <a:spcPts val="200"/>
              </a:spcBef>
              <a:spcAft>
                <a:spcPts val="0"/>
              </a:spcAft>
              <a:buSzPts val="1600"/>
              <a:buChar char="-"/>
              <a:defRPr/>
            </a:lvl4pPr>
            <a:lvl5pPr indent="-330200" lvl="4" marL="2286000" algn="l">
              <a:lnSpc>
                <a:spcPct val="90000"/>
              </a:lnSpc>
              <a:spcBef>
                <a:spcPts val="200"/>
              </a:spcBef>
              <a:spcAft>
                <a:spcPts val="0"/>
              </a:spcAft>
              <a:buSzPts val="1600"/>
              <a:buChar char="•"/>
              <a:defRPr/>
            </a:lvl5pPr>
            <a:lvl6pPr indent="-330200" lvl="5" marL="2743200" algn="l">
              <a:lnSpc>
                <a:spcPct val="100000"/>
              </a:lnSpc>
              <a:spcBef>
                <a:spcPts val="300"/>
              </a:spcBef>
              <a:spcAft>
                <a:spcPts val="0"/>
              </a:spcAft>
              <a:buSzPts val="1600"/>
              <a:buChar char="•"/>
              <a:defRPr/>
            </a:lvl6pPr>
            <a:lvl7pPr indent="-330200" lvl="6" marL="3200400" algn="l">
              <a:lnSpc>
                <a:spcPct val="100000"/>
              </a:lnSpc>
              <a:spcBef>
                <a:spcPts val="300"/>
              </a:spcBef>
              <a:spcAft>
                <a:spcPts val="0"/>
              </a:spcAft>
              <a:buSzPts val="1600"/>
              <a:buChar char="•"/>
              <a:defRPr/>
            </a:lvl7pPr>
            <a:lvl8pPr indent="-330200" lvl="7" marL="3657600" algn="l">
              <a:lnSpc>
                <a:spcPct val="100000"/>
              </a:lnSpc>
              <a:spcBef>
                <a:spcPts val="300"/>
              </a:spcBef>
              <a:spcAft>
                <a:spcPts val="0"/>
              </a:spcAft>
              <a:buSzPts val="1600"/>
              <a:buChar char="•"/>
              <a:defRPr/>
            </a:lvl8pPr>
            <a:lvl9pPr indent="-330200" lvl="8" marL="4114800" algn="l">
              <a:lnSpc>
                <a:spcPct val="100000"/>
              </a:lnSpc>
              <a:spcBef>
                <a:spcPts val="300"/>
              </a:spcBef>
              <a:spcAft>
                <a:spcPts val="0"/>
              </a:spcAft>
              <a:buSzPts val="1600"/>
              <a:buChar char="•"/>
              <a:defRPr/>
            </a:lvl9pPr>
          </a:lstStyle>
          <a:p/>
        </p:txBody>
      </p:sp>
      <p:sp>
        <p:nvSpPr>
          <p:cNvPr id="27" name="Google Shape;27;p4"/>
          <p:cNvSpPr/>
          <p:nvPr/>
        </p:nvSpPr>
        <p:spPr>
          <a:xfrm>
            <a:off x="1647367" y="742243"/>
            <a:ext cx="116400" cy="880200"/>
          </a:xfrm>
          <a:prstGeom prst="roundRect">
            <a:avLst>
              <a:gd fmla="val 50000" name="adj"/>
            </a:avLst>
          </a:prstGeom>
          <a:solidFill>
            <a:srgbClr val="980000"/>
          </a:solidFill>
          <a:ln cap="flat" cmpd="sng" w="9525">
            <a:solidFill>
              <a:srgbClr val="980000"/>
            </a:solidFill>
            <a:prstDash val="solid"/>
            <a:round/>
            <a:headEnd len="sm" w="sm" type="none"/>
            <a:tailEnd len="sm" w="sm" type="none"/>
          </a:ln>
        </p:spPr>
        <p:txBody>
          <a:bodyPr anchorCtr="0" anchor="ctr" bIns="39550" lIns="0" spcFirstLastPara="1" rIns="0" wrap="square" tIns="3955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small" strike="noStrike">
              <a:solidFill>
                <a:schemeClr val="lt1"/>
              </a:solidFill>
              <a:latin typeface="Calibri"/>
              <a:ea typeface="Calibri"/>
              <a:cs typeface="Calibri"/>
              <a:sym typeface="Calibri"/>
            </a:endParaRPr>
          </a:p>
        </p:txBody>
      </p:sp>
      <p:sp>
        <p:nvSpPr>
          <p:cNvPr id="28" name="Google Shape;28;p4"/>
          <p:cNvSpPr txBox="1"/>
          <p:nvPr>
            <p:ph idx="3" type="body"/>
          </p:nvPr>
        </p:nvSpPr>
        <p:spPr>
          <a:xfrm>
            <a:off x="1963283" y="2029478"/>
            <a:ext cx="6723600" cy="25650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200"/>
              </a:spcBef>
              <a:spcAft>
                <a:spcPts val="0"/>
              </a:spcAft>
              <a:buSzPts val="1400"/>
              <a:buChar char="▪"/>
              <a:defRPr sz="1400"/>
            </a:lvl1pPr>
            <a:lvl2pPr indent="-304800" lvl="1" marL="914400" algn="l">
              <a:lnSpc>
                <a:spcPct val="90000"/>
              </a:lnSpc>
              <a:spcBef>
                <a:spcPts val="200"/>
              </a:spcBef>
              <a:spcAft>
                <a:spcPts val="0"/>
              </a:spcAft>
              <a:buSzPts val="1200"/>
              <a:buChar char="–"/>
              <a:defRPr sz="1200"/>
            </a:lvl2pPr>
            <a:lvl3pPr indent="-292100" lvl="2" marL="1371600" algn="l">
              <a:lnSpc>
                <a:spcPct val="90000"/>
              </a:lnSpc>
              <a:spcBef>
                <a:spcPts val="200"/>
              </a:spcBef>
              <a:spcAft>
                <a:spcPts val="0"/>
              </a:spcAft>
              <a:buSzPts val="1000"/>
              <a:buChar char="o"/>
              <a:defRPr sz="1000"/>
            </a:lvl3pPr>
            <a:lvl4pPr indent="-292100" lvl="3" marL="1828800" algn="l">
              <a:lnSpc>
                <a:spcPct val="90000"/>
              </a:lnSpc>
              <a:spcBef>
                <a:spcPts val="200"/>
              </a:spcBef>
              <a:spcAft>
                <a:spcPts val="0"/>
              </a:spcAft>
              <a:buSzPts val="1000"/>
              <a:buChar char="-"/>
              <a:defRPr sz="1000"/>
            </a:lvl4pPr>
            <a:lvl5pPr indent="-292100" lvl="4" marL="2286000" algn="l">
              <a:lnSpc>
                <a:spcPct val="90000"/>
              </a:lnSpc>
              <a:spcBef>
                <a:spcPts val="200"/>
              </a:spcBef>
              <a:spcAft>
                <a:spcPts val="0"/>
              </a:spcAft>
              <a:buSzPts val="1000"/>
              <a:buFont typeface="Calibri"/>
              <a:buChar char="•"/>
              <a:defRPr sz="1000"/>
            </a:lvl5pPr>
            <a:lvl6pPr indent="-336550" lvl="5" marL="2743200" algn="l">
              <a:lnSpc>
                <a:spcPct val="100000"/>
              </a:lnSpc>
              <a:spcBef>
                <a:spcPts val="300"/>
              </a:spcBef>
              <a:spcAft>
                <a:spcPts val="0"/>
              </a:spcAft>
              <a:buSzPts val="1700"/>
              <a:buFont typeface="Calibri"/>
              <a:buChar char="•"/>
              <a:defRPr sz="1700"/>
            </a:lvl6pPr>
            <a:lvl7pPr indent="-336550" lvl="6" marL="3200400" algn="l">
              <a:lnSpc>
                <a:spcPct val="100000"/>
              </a:lnSpc>
              <a:spcBef>
                <a:spcPts val="300"/>
              </a:spcBef>
              <a:spcAft>
                <a:spcPts val="0"/>
              </a:spcAft>
              <a:buSzPts val="1700"/>
              <a:buFont typeface="Calibri"/>
              <a:buChar char="•"/>
              <a:defRPr sz="1700"/>
            </a:lvl7pPr>
            <a:lvl8pPr indent="-336550" lvl="7" marL="3657600" algn="l">
              <a:lnSpc>
                <a:spcPct val="100000"/>
              </a:lnSpc>
              <a:spcBef>
                <a:spcPts val="300"/>
              </a:spcBef>
              <a:spcAft>
                <a:spcPts val="0"/>
              </a:spcAft>
              <a:buSzPts val="1700"/>
              <a:buFont typeface="Calibri"/>
              <a:buChar char="•"/>
              <a:defRPr sz="1700"/>
            </a:lvl8pPr>
            <a:lvl9pPr indent="-336550" lvl="8" marL="4114800" algn="l">
              <a:lnSpc>
                <a:spcPct val="100000"/>
              </a:lnSpc>
              <a:spcBef>
                <a:spcPts val="300"/>
              </a:spcBef>
              <a:spcAft>
                <a:spcPts val="0"/>
              </a:spcAft>
              <a:buSzPts val="1700"/>
              <a:buFont typeface="Calibri"/>
              <a:buChar char="•"/>
              <a:defRPr sz="17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age de transition" showMasterSp="0">
  <p:cSld name="2_Page de transition">
    <p:spTree>
      <p:nvGrpSpPr>
        <p:cNvPr id="29" name="Shape 29"/>
        <p:cNvGrpSpPr/>
        <p:nvPr/>
      </p:nvGrpSpPr>
      <p:grpSpPr>
        <a:xfrm>
          <a:off x="0" y="0"/>
          <a:ext cx="0" cy="0"/>
          <a:chOff x="0" y="0"/>
          <a:chExt cx="0" cy="0"/>
        </a:xfrm>
      </p:grpSpPr>
      <p:sp>
        <p:nvSpPr>
          <p:cNvPr id="30" name="Google Shape;30;p5"/>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lvl1pPr indent="-228600" lvl="0" marL="457200" algn="r">
              <a:lnSpc>
                <a:spcPct val="90000"/>
              </a:lnSpc>
              <a:spcBef>
                <a:spcPts val="200"/>
              </a:spcBef>
              <a:spcAft>
                <a:spcPts val="0"/>
              </a:spcAft>
              <a:buSzPts val="1400"/>
              <a:buNone/>
              <a:defRPr sz="3100"/>
            </a:lvl1pPr>
            <a:lvl2pPr indent="-304800" lvl="1" marL="914400" algn="l">
              <a:lnSpc>
                <a:spcPct val="90000"/>
              </a:lnSpc>
              <a:spcBef>
                <a:spcPts val="200"/>
              </a:spcBef>
              <a:spcAft>
                <a:spcPts val="0"/>
              </a:spcAft>
              <a:buSzPts val="1200"/>
              <a:buChar char="–"/>
              <a:defRPr/>
            </a:lvl2pPr>
            <a:lvl3pPr indent="-292100" lvl="2" marL="1371600" algn="l">
              <a:lnSpc>
                <a:spcPct val="90000"/>
              </a:lnSpc>
              <a:spcBef>
                <a:spcPts val="200"/>
              </a:spcBef>
              <a:spcAft>
                <a:spcPts val="0"/>
              </a:spcAft>
              <a:buSzPts val="1000"/>
              <a:buChar char="o"/>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73050" lvl="5" marL="2743200" algn="l">
              <a:lnSpc>
                <a:spcPct val="100000"/>
              </a:lnSpc>
              <a:spcBef>
                <a:spcPts val="100"/>
              </a:spcBef>
              <a:spcAft>
                <a:spcPts val="0"/>
              </a:spcAft>
              <a:buSzPts val="700"/>
              <a:buChar char="•"/>
              <a:defRPr/>
            </a:lvl6pPr>
            <a:lvl7pPr indent="-273050" lvl="6" marL="3200400" algn="l">
              <a:lnSpc>
                <a:spcPct val="100000"/>
              </a:lnSpc>
              <a:spcBef>
                <a:spcPts val="100"/>
              </a:spcBef>
              <a:spcAft>
                <a:spcPts val="0"/>
              </a:spcAft>
              <a:buSzPts val="700"/>
              <a:buChar char="•"/>
              <a:defRPr/>
            </a:lvl7pPr>
            <a:lvl8pPr indent="-273050" lvl="7" marL="3657600" algn="l">
              <a:lnSpc>
                <a:spcPct val="100000"/>
              </a:lnSpc>
              <a:spcBef>
                <a:spcPts val="100"/>
              </a:spcBef>
              <a:spcAft>
                <a:spcPts val="0"/>
              </a:spcAft>
              <a:buSzPts val="700"/>
              <a:buChar char="•"/>
              <a:defRPr/>
            </a:lvl8pPr>
            <a:lvl9pPr indent="-273050" lvl="8" marL="4114800" algn="l">
              <a:lnSpc>
                <a:spcPct val="100000"/>
              </a:lnSpc>
              <a:spcBef>
                <a:spcPts val="100"/>
              </a:spcBef>
              <a:spcAft>
                <a:spcPts val="0"/>
              </a:spcAft>
              <a:buSzPts val="700"/>
              <a:buChar char="•"/>
              <a:defRPr/>
            </a:lvl9pPr>
          </a:lstStyle>
          <a:p/>
        </p:txBody>
      </p:sp>
      <p:sp>
        <p:nvSpPr>
          <p:cNvPr id="31" name="Google Shape;31;p5"/>
          <p:cNvSpPr txBox="1"/>
          <p:nvPr>
            <p:ph idx="2" type="body"/>
          </p:nvPr>
        </p:nvSpPr>
        <p:spPr>
          <a:xfrm>
            <a:off x="1780306" y="742244"/>
            <a:ext cx="7178700" cy="587400"/>
          </a:xfrm>
          <a:prstGeom prst="rect">
            <a:avLst/>
          </a:prstGeom>
          <a:noFill/>
          <a:ln>
            <a:noFill/>
          </a:ln>
        </p:spPr>
        <p:txBody>
          <a:bodyPr anchorCtr="0" anchor="b" bIns="0" lIns="62300" spcFirstLastPara="1" rIns="31150" wrap="square" tIns="38475">
            <a:noAutofit/>
          </a:bodyPr>
          <a:lstStyle>
            <a:lvl1pPr indent="-228600" lvl="0" marL="457200" algn="l">
              <a:lnSpc>
                <a:spcPct val="90000"/>
              </a:lnSpc>
              <a:spcBef>
                <a:spcPts val="200"/>
              </a:spcBef>
              <a:spcAft>
                <a:spcPts val="0"/>
              </a:spcAft>
              <a:buSzPts val="1400"/>
              <a:buNone/>
              <a:defRPr b="1" sz="3100"/>
            </a:lvl1pPr>
            <a:lvl2pPr indent="-304800" lvl="1" marL="914400" algn="l">
              <a:lnSpc>
                <a:spcPct val="90000"/>
              </a:lnSpc>
              <a:spcBef>
                <a:spcPts val="200"/>
              </a:spcBef>
              <a:spcAft>
                <a:spcPts val="0"/>
              </a:spcAft>
              <a:buSzPts val="1200"/>
              <a:buChar char="–"/>
              <a:defRPr/>
            </a:lvl2pPr>
            <a:lvl3pPr indent="-292100" lvl="2" marL="1371600" algn="l">
              <a:lnSpc>
                <a:spcPct val="90000"/>
              </a:lnSpc>
              <a:spcBef>
                <a:spcPts val="200"/>
              </a:spcBef>
              <a:spcAft>
                <a:spcPts val="0"/>
              </a:spcAft>
              <a:buSzPts val="1000"/>
              <a:buChar char="o"/>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73050" lvl="5" marL="2743200" algn="l">
              <a:lnSpc>
                <a:spcPct val="100000"/>
              </a:lnSpc>
              <a:spcBef>
                <a:spcPts val="100"/>
              </a:spcBef>
              <a:spcAft>
                <a:spcPts val="0"/>
              </a:spcAft>
              <a:buSzPts val="700"/>
              <a:buChar char="•"/>
              <a:defRPr/>
            </a:lvl6pPr>
            <a:lvl7pPr indent="-273050" lvl="6" marL="3200400" algn="l">
              <a:lnSpc>
                <a:spcPct val="100000"/>
              </a:lnSpc>
              <a:spcBef>
                <a:spcPts val="100"/>
              </a:spcBef>
              <a:spcAft>
                <a:spcPts val="0"/>
              </a:spcAft>
              <a:buSzPts val="700"/>
              <a:buChar char="•"/>
              <a:defRPr/>
            </a:lvl7pPr>
            <a:lvl8pPr indent="-273050" lvl="7" marL="3657600" algn="l">
              <a:lnSpc>
                <a:spcPct val="100000"/>
              </a:lnSpc>
              <a:spcBef>
                <a:spcPts val="100"/>
              </a:spcBef>
              <a:spcAft>
                <a:spcPts val="0"/>
              </a:spcAft>
              <a:buSzPts val="700"/>
              <a:buChar char="•"/>
              <a:defRPr/>
            </a:lvl8pPr>
            <a:lvl9pPr indent="-273050" lvl="8" marL="4114800" algn="l">
              <a:lnSpc>
                <a:spcPct val="100000"/>
              </a:lnSpc>
              <a:spcBef>
                <a:spcPts val="100"/>
              </a:spcBef>
              <a:spcAft>
                <a:spcPts val="0"/>
              </a:spcAft>
              <a:buSzPts val="700"/>
              <a:buChar char="•"/>
              <a:defRPr/>
            </a:lvl9pPr>
          </a:lstStyle>
          <a:p/>
        </p:txBody>
      </p:sp>
      <p:sp>
        <p:nvSpPr>
          <p:cNvPr id="32" name="Google Shape;32;p5"/>
          <p:cNvSpPr/>
          <p:nvPr/>
        </p:nvSpPr>
        <p:spPr>
          <a:xfrm>
            <a:off x="1647367" y="742243"/>
            <a:ext cx="42300" cy="587400"/>
          </a:xfrm>
          <a:prstGeom prst="roundRect">
            <a:avLst>
              <a:gd fmla="val 50000" name="adj"/>
            </a:avLst>
          </a:prstGeom>
          <a:solidFill>
            <a:srgbClr val="980000"/>
          </a:solidFill>
          <a:ln>
            <a:noFill/>
          </a:ln>
        </p:spPr>
        <p:txBody>
          <a:bodyPr anchorCtr="0" anchor="ctr" bIns="39550" lIns="0" spcFirstLastPara="1" rIns="0" wrap="square" tIns="39550">
            <a:noAutofit/>
          </a:bodyPr>
          <a:lstStyle/>
          <a:p>
            <a:pPr indent="0" lvl="0" marL="0" marR="0" rtl="0" algn="ctr">
              <a:lnSpc>
                <a:spcPct val="100000"/>
              </a:lnSpc>
              <a:spcBef>
                <a:spcPts val="0"/>
              </a:spcBef>
              <a:spcAft>
                <a:spcPts val="0"/>
              </a:spcAft>
              <a:buNone/>
            </a:pPr>
            <a:r>
              <a:t/>
            </a:r>
            <a:endParaRPr b="1" i="0" sz="800" u="none" cap="small" strike="noStrike">
              <a:solidFill>
                <a:schemeClr val="lt1"/>
              </a:solidFill>
              <a:latin typeface="Calibri"/>
              <a:ea typeface="Calibri"/>
              <a:cs typeface="Calibri"/>
              <a:sym typeface="Calibri"/>
            </a:endParaRPr>
          </a:p>
        </p:txBody>
      </p:sp>
      <p:sp>
        <p:nvSpPr>
          <p:cNvPr id="33" name="Google Shape;33;p5"/>
          <p:cNvSpPr txBox="1"/>
          <p:nvPr>
            <p:ph idx="3" type="body"/>
          </p:nvPr>
        </p:nvSpPr>
        <p:spPr>
          <a:xfrm>
            <a:off x="1963283" y="2029478"/>
            <a:ext cx="6723600" cy="25650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200"/>
              </a:spcBef>
              <a:spcAft>
                <a:spcPts val="0"/>
              </a:spcAft>
              <a:buSzPts val="1400"/>
              <a:buChar char="▪"/>
              <a:defRPr sz="1400"/>
            </a:lvl1pPr>
            <a:lvl2pPr indent="-304800" lvl="1" marL="914400" algn="l">
              <a:lnSpc>
                <a:spcPct val="90000"/>
              </a:lnSpc>
              <a:spcBef>
                <a:spcPts val="200"/>
              </a:spcBef>
              <a:spcAft>
                <a:spcPts val="0"/>
              </a:spcAft>
              <a:buSzPts val="1200"/>
              <a:buChar char="–"/>
              <a:defRPr sz="1200"/>
            </a:lvl2pPr>
            <a:lvl3pPr indent="-292100" lvl="2" marL="1371600" algn="l">
              <a:lnSpc>
                <a:spcPct val="90000"/>
              </a:lnSpc>
              <a:spcBef>
                <a:spcPts val="200"/>
              </a:spcBef>
              <a:spcAft>
                <a:spcPts val="0"/>
              </a:spcAft>
              <a:buSzPts val="1000"/>
              <a:buChar char="o"/>
              <a:defRPr sz="1000"/>
            </a:lvl3pPr>
            <a:lvl4pPr indent="-292100" lvl="3" marL="1828800" algn="l">
              <a:lnSpc>
                <a:spcPct val="90000"/>
              </a:lnSpc>
              <a:spcBef>
                <a:spcPts val="200"/>
              </a:spcBef>
              <a:spcAft>
                <a:spcPts val="0"/>
              </a:spcAft>
              <a:buSzPts val="1000"/>
              <a:buChar char="-"/>
              <a:defRPr sz="1000"/>
            </a:lvl4pPr>
            <a:lvl5pPr indent="-292100" lvl="4" marL="2286000" algn="l">
              <a:lnSpc>
                <a:spcPct val="90000"/>
              </a:lnSpc>
              <a:spcBef>
                <a:spcPts val="200"/>
              </a:spcBef>
              <a:spcAft>
                <a:spcPts val="0"/>
              </a:spcAft>
              <a:buSzPts val="1000"/>
              <a:buChar char="•"/>
              <a:defRPr sz="1000"/>
            </a:lvl5pPr>
            <a:lvl6pPr indent="-273050" lvl="5" marL="2743200" algn="l">
              <a:lnSpc>
                <a:spcPct val="100000"/>
              </a:lnSpc>
              <a:spcBef>
                <a:spcPts val="100"/>
              </a:spcBef>
              <a:spcAft>
                <a:spcPts val="0"/>
              </a:spcAft>
              <a:buSzPts val="700"/>
              <a:buChar char="•"/>
              <a:defRPr sz="1700"/>
            </a:lvl6pPr>
            <a:lvl7pPr indent="-273050" lvl="6" marL="3200400" algn="l">
              <a:lnSpc>
                <a:spcPct val="100000"/>
              </a:lnSpc>
              <a:spcBef>
                <a:spcPts val="100"/>
              </a:spcBef>
              <a:spcAft>
                <a:spcPts val="0"/>
              </a:spcAft>
              <a:buSzPts val="700"/>
              <a:buChar char="•"/>
              <a:defRPr sz="1700"/>
            </a:lvl7pPr>
            <a:lvl8pPr indent="-273050" lvl="7" marL="3657600" algn="l">
              <a:lnSpc>
                <a:spcPct val="100000"/>
              </a:lnSpc>
              <a:spcBef>
                <a:spcPts val="100"/>
              </a:spcBef>
              <a:spcAft>
                <a:spcPts val="0"/>
              </a:spcAft>
              <a:buSzPts val="700"/>
              <a:buChar char="•"/>
              <a:defRPr sz="1700"/>
            </a:lvl8pPr>
            <a:lvl9pPr indent="-273050" lvl="8" marL="4114800" algn="l">
              <a:lnSpc>
                <a:spcPct val="100000"/>
              </a:lnSpc>
              <a:spcBef>
                <a:spcPts val="100"/>
              </a:spcBef>
              <a:spcAft>
                <a:spcPts val="0"/>
              </a:spcAft>
              <a:buSzPts val="700"/>
              <a:buChar char="•"/>
              <a:defRPr sz="17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417635" y="166688"/>
            <a:ext cx="8308200" cy="5154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1200"/>
              <a:buNone/>
              <a:defRPr/>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36" name="Shape 36"/>
        <p:cNvGrpSpPr/>
        <p:nvPr/>
      </p:nvGrpSpPr>
      <p:grpSpPr>
        <a:xfrm>
          <a:off x="0" y="0"/>
          <a:ext cx="0" cy="0"/>
          <a:chOff x="0" y="0"/>
          <a:chExt cx="0" cy="0"/>
        </a:xfrm>
      </p:grpSpPr>
      <p:sp>
        <p:nvSpPr>
          <p:cNvPr id="37" name="Google Shape;37;p7"/>
          <p:cNvSpPr txBox="1"/>
          <p:nvPr>
            <p:ph type="title"/>
          </p:nvPr>
        </p:nvSpPr>
        <p:spPr>
          <a:xfrm>
            <a:off x="417635" y="166688"/>
            <a:ext cx="8253000" cy="5145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1200"/>
              <a:buNone/>
              <a:defRPr b="1" sz="1600"/>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p:txBody>
      </p:sp>
      <p:sp>
        <p:nvSpPr>
          <p:cNvPr id="38" name="Google Shape;38;p7"/>
          <p:cNvSpPr txBox="1"/>
          <p:nvPr>
            <p:ph idx="1" type="body"/>
          </p:nvPr>
        </p:nvSpPr>
        <p:spPr>
          <a:xfrm>
            <a:off x="3575539" y="951310"/>
            <a:ext cx="5111400" cy="3643200"/>
          </a:xfrm>
          <a:prstGeom prst="rect">
            <a:avLst/>
          </a:prstGeom>
          <a:noFill/>
          <a:ln>
            <a:noFill/>
          </a:ln>
        </p:spPr>
        <p:txBody>
          <a:bodyPr anchorCtr="0" anchor="t" bIns="38475" lIns="62300" spcFirstLastPara="1" rIns="31150" wrap="square" tIns="38475">
            <a:noAutofit/>
          </a:bodyPr>
          <a:lstStyle>
            <a:lvl1pPr indent="-317500" lvl="0" marL="457200" algn="l">
              <a:lnSpc>
                <a:spcPct val="90000"/>
              </a:lnSpc>
              <a:spcBef>
                <a:spcPts val="200"/>
              </a:spcBef>
              <a:spcAft>
                <a:spcPts val="0"/>
              </a:spcAft>
              <a:buSzPts val="1400"/>
              <a:buChar char="▪"/>
              <a:defRPr sz="1400"/>
            </a:lvl1pPr>
            <a:lvl2pPr indent="-304800" lvl="1" marL="914400" algn="l">
              <a:lnSpc>
                <a:spcPct val="90000"/>
              </a:lnSpc>
              <a:spcBef>
                <a:spcPts val="200"/>
              </a:spcBef>
              <a:spcAft>
                <a:spcPts val="0"/>
              </a:spcAft>
              <a:buSzPts val="1200"/>
              <a:buChar char="–"/>
              <a:defRPr sz="1200"/>
            </a:lvl2pPr>
            <a:lvl3pPr indent="-292100" lvl="2" marL="1371600" algn="l">
              <a:lnSpc>
                <a:spcPct val="90000"/>
              </a:lnSpc>
              <a:spcBef>
                <a:spcPts val="200"/>
              </a:spcBef>
              <a:spcAft>
                <a:spcPts val="0"/>
              </a:spcAft>
              <a:buSzPts val="1000"/>
              <a:buChar char="o"/>
              <a:defRPr sz="1000"/>
            </a:lvl3pPr>
            <a:lvl4pPr indent="-292100" lvl="3" marL="1828800" algn="l">
              <a:lnSpc>
                <a:spcPct val="90000"/>
              </a:lnSpc>
              <a:spcBef>
                <a:spcPts val="200"/>
              </a:spcBef>
              <a:spcAft>
                <a:spcPts val="0"/>
              </a:spcAft>
              <a:buSzPts val="1000"/>
              <a:buChar char="-"/>
              <a:defRPr sz="1000"/>
            </a:lvl4pPr>
            <a:lvl5pPr indent="-292100" lvl="4" marL="2286000" algn="l">
              <a:lnSpc>
                <a:spcPct val="90000"/>
              </a:lnSpc>
              <a:spcBef>
                <a:spcPts val="200"/>
              </a:spcBef>
              <a:spcAft>
                <a:spcPts val="0"/>
              </a:spcAft>
              <a:buSzPts val="1000"/>
              <a:buFont typeface="Calibri"/>
              <a:buChar char="•"/>
              <a:defRPr sz="1000"/>
            </a:lvl5pPr>
            <a:lvl6pPr indent="-336550" lvl="5" marL="2743200" algn="l">
              <a:lnSpc>
                <a:spcPct val="100000"/>
              </a:lnSpc>
              <a:spcBef>
                <a:spcPts val="300"/>
              </a:spcBef>
              <a:spcAft>
                <a:spcPts val="0"/>
              </a:spcAft>
              <a:buSzPts val="1700"/>
              <a:buFont typeface="Calibri"/>
              <a:buChar char="•"/>
              <a:defRPr sz="1700"/>
            </a:lvl6pPr>
            <a:lvl7pPr indent="-336550" lvl="6" marL="3200400" algn="l">
              <a:lnSpc>
                <a:spcPct val="100000"/>
              </a:lnSpc>
              <a:spcBef>
                <a:spcPts val="300"/>
              </a:spcBef>
              <a:spcAft>
                <a:spcPts val="0"/>
              </a:spcAft>
              <a:buSzPts val="1700"/>
              <a:buFont typeface="Calibri"/>
              <a:buChar char="•"/>
              <a:defRPr sz="1700"/>
            </a:lvl7pPr>
            <a:lvl8pPr indent="-336550" lvl="7" marL="3657600" algn="l">
              <a:lnSpc>
                <a:spcPct val="100000"/>
              </a:lnSpc>
              <a:spcBef>
                <a:spcPts val="300"/>
              </a:spcBef>
              <a:spcAft>
                <a:spcPts val="0"/>
              </a:spcAft>
              <a:buSzPts val="1700"/>
              <a:buFont typeface="Calibri"/>
              <a:buChar char="•"/>
              <a:defRPr sz="1700"/>
            </a:lvl8pPr>
            <a:lvl9pPr indent="-336550" lvl="8" marL="4114800" algn="l">
              <a:lnSpc>
                <a:spcPct val="100000"/>
              </a:lnSpc>
              <a:spcBef>
                <a:spcPts val="300"/>
              </a:spcBef>
              <a:spcAft>
                <a:spcPts val="0"/>
              </a:spcAft>
              <a:buSzPts val="1700"/>
              <a:buFont typeface="Calibri"/>
              <a:buChar char="•"/>
              <a:defRPr sz="1700"/>
            </a:lvl9pPr>
          </a:lstStyle>
          <a:p/>
        </p:txBody>
      </p:sp>
      <p:sp>
        <p:nvSpPr>
          <p:cNvPr id="39" name="Google Shape;39;p7"/>
          <p:cNvSpPr txBox="1"/>
          <p:nvPr>
            <p:ph idx="2" type="body"/>
          </p:nvPr>
        </p:nvSpPr>
        <p:spPr>
          <a:xfrm>
            <a:off x="457201" y="951311"/>
            <a:ext cx="3008400" cy="3643200"/>
          </a:xfrm>
          <a:prstGeom prst="rect">
            <a:avLst/>
          </a:prstGeom>
          <a:noFill/>
          <a:ln>
            <a:noFill/>
          </a:ln>
        </p:spPr>
        <p:txBody>
          <a:bodyPr anchorCtr="0" anchor="t" bIns="38475" lIns="62300" spcFirstLastPara="1" rIns="31150" wrap="square" tIns="38475">
            <a:noAutofit/>
          </a:bodyPr>
          <a:lstStyle>
            <a:lvl1pPr indent="-228600" lvl="0" marL="457200" algn="l">
              <a:lnSpc>
                <a:spcPct val="90000"/>
              </a:lnSpc>
              <a:spcBef>
                <a:spcPts val="200"/>
              </a:spcBef>
              <a:spcAft>
                <a:spcPts val="0"/>
              </a:spcAft>
              <a:buSzPts val="1200"/>
              <a:buNone/>
              <a:defRPr sz="1200"/>
            </a:lvl1pPr>
            <a:lvl2pPr indent="-228600" lvl="1" marL="914400" algn="l">
              <a:lnSpc>
                <a:spcPct val="90000"/>
              </a:lnSpc>
              <a:spcBef>
                <a:spcPts val="200"/>
              </a:spcBef>
              <a:spcAft>
                <a:spcPts val="0"/>
              </a:spcAft>
              <a:buSzPts val="1000"/>
              <a:buNone/>
              <a:defRPr sz="1000"/>
            </a:lvl2pPr>
            <a:lvl3pPr indent="-228600" lvl="2" marL="1371600" algn="l">
              <a:lnSpc>
                <a:spcPct val="90000"/>
              </a:lnSpc>
              <a:spcBef>
                <a:spcPts val="200"/>
              </a:spcBef>
              <a:spcAft>
                <a:spcPts val="0"/>
              </a:spcAft>
              <a:buSzPts val="900"/>
              <a:buNone/>
              <a:defRPr sz="900"/>
            </a:lvl3pPr>
            <a:lvl4pPr indent="-228600" lvl="3" marL="1828800" algn="l">
              <a:lnSpc>
                <a:spcPct val="90000"/>
              </a:lnSpc>
              <a:spcBef>
                <a:spcPts val="200"/>
              </a:spcBef>
              <a:spcAft>
                <a:spcPts val="0"/>
              </a:spcAft>
              <a:buSzPts val="800"/>
              <a:buNone/>
              <a:defRPr sz="800"/>
            </a:lvl4pPr>
            <a:lvl5pPr indent="-228600" lvl="4" marL="2286000" algn="l">
              <a:lnSpc>
                <a:spcPct val="90000"/>
              </a:lnSpc>
              <a:spcBef>
                <a:spcPts val="200"/>
              </a:spcBef>
              <a:spcAft>
                <a:spcPts val="0"/>
              </a:spcAft>
              <a:buSzPts val="800"/>
              <a:buFont typeface="Calibri"/>
              <a:buNone/>
              <a:defRPr sz="800"/>
            </a:lvl5pPr>
            <a:lvl6pPr indent="-228600" lvl="5" marL="2743200" algn="l">
              <a:lnSpc>
                <a:spcPct val="100000"/>
              </a:lnSpc>
              <a:spcBef>
                <a:spcPts val="200"/>
              </a:spcBef>
              <a:spcAft>
                <a:spcPts val="0"/>
              </a:spcAft>
              <a:buSzPts val="800"/>
              <a:buFont typeface="Calibri"/>
              <a:buNone/>
              <a:defRPr sz="800"/>
            </a:lvl6pPr>
            <a:lvl7pPr indent="-228600" lvl="6" marL="3200400" algn="l">
              <a:lnSpc>
                <a:spcPct val="100000"/>
              </a:lnSpc>
              <a:spcBef>
                <a:spcPts val="200"/>
              </a:spcBef>
              <a:spcAft>
                <a:spcPts val="0"/>
              </a:spcAft>
              <a:buSzPts val="800"/>
              <a:buFont typeface="Calibri"/>
              <a:buNone/>
              <a:defRPr sz="800"/>
            </a:lvl7pPr>
            <a:lvl8pPr indent="-228600" lvl="7" marL="3657600" algn="l">
              <a:lnSpc>
                <a:spcPct val="100000"/>
              </a:lnSpc>
              <a:spcBef>
                <a:spcPts val="200"/>
              </a:spcBef>
              <a:spcAft>
                <a:spcPts val="0"/>
              </a:spcAft>
              <a:buSzPts val="800"/>
              <a:buFont typeface="Calibri"/>
              <a:buNone/>
              <a:defRPr sz="800"/>
            </a:lvl8pPr>
            <a:lvl9pPr indent="-228600" lvl="8" marL="4114800" algn="l">
              <a:lnSpc>
                <a:spcPct val="100000"/>
              </a:lnSpc>
              <a:spcBef>
                <a:spcPts val="200"/>
              </a:spcBef>
              <a:spcAft>
                <a:spcPts val="0"/>
              </a:spcAft>
              <a:buSzPts val="800"/>
              <a:buFont typeface="Calibri"/>
              <a:buNone/>
              <a:defRPr sz="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fin" showMasterSp="0">
  <p:cSld name="Diapositive de fin">
    <p:spTree>
      <p:nvGrpSpPr>
        <p:cNvPr id="40" name="Shape 40"/>
        <p:cNvGrpSpPr/>
        <p:nvPr/>
      </p:nvGrpSpPr>
      <p:grpSpPr>
        <a:xfrm>
          <a:off x="0" y="0"/>
          <a:ext cx="0" cy="0"/>
          <a:chOff x="0" y="0"/>
          <a:chExt cx="0" cy="0"/>
        </a:xfrm>
      </p:grpSpPr>
      <p:sp>
        <p:nvSpPr>
          <p:cNvPr id="41" name="Google Shape;41;p8"/>
          <p:cNvSpPr/>
          <p:nvPr/>
        </p:nvSpPr>
        <p:spPr>
          <a:xfrm>
            <a:off x="0" y="3746631"/>
            <a:ext cx="9144000" cy="1437000"/>
          </a:xfrm>
          <a:prstGeom prst="rect">
            <a:avLst/>
          </a:prstGeom>
          <a:solidFill>
            <a:srgbClr val="980000"/>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42" name="Google Shape;42;p8"/>
          <p:cNvCxnSpPr/>
          <p:nvPr/>
        </p:nvCxnSpPr>
        <p:spPr>
          <a:xfrm>
            <a:off x="5451231" y="4138613"/>
            <a:ext cx="0" cy="567900"/>
          </a:xfrm>
          <a:prstGeom prst="straightConnector1">
            <a:avLst/>
          </a:prstGeom>
          <a:noFill/>
          <a:ln cap="flat" cmpd="sng" w="12700">
            <a:solidFill>
              <a:srgbClr val="C0C0C0"/>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showMasterSp="0">
  <p:cSld name="Vide">
    <p:spTree>
      <p:nvGrpSpPr>
        <p:cNvPr id="43" name="Shape 43"/>
        <p:cNvGrpSpPr/>
        <p:nvPr/>
      </p:nvGrpSpPr>
      <p:grpSpPr>
        <a:xfrm>
          <a:off x="0" y="0"/>
          <a:ext cx="0" cy="0"/>
          <a:chOff x="0" y="0"/>
          <a:chExt cx="0" cy="0"/>
        </a:xfrm>
      </p:grpSpPr>
      <p:cxnSp>
        <p:nvCxnSpPr>
          <p:cNvPr id="44" name="Google Shape;44;p9"/>
          <p:cNvCxnSpPr/>
          <p:nvPr/>
        </p:nvCxnSpPr>
        <p:spPr>
          <a:xfrm>
            <a:off x="8725846" y="4988346"/>
            <a:ext cx="0" cy="139800"/>
          </a:xfrm>
          <a:prstGeom prst="straightConnector1">
            <a:avLst/>
          </a:prstGeom>
          <a:noFill/>
          <a:ln cap="flat" cmpd="sng" w="9525">
            <a:solidFill>
              <a:schemeClr val="accent4"/>
            </a:solidFill>
            <a:prstDash val="solid"/>
            <a:round/>
            <a:headEnd len="sm" w="sm" type="none"/>
            <a:tailEnd len="sm" w="sm" type="none"/>
          </a:ln>
        </p:spPr>
      </p:cxnSp>
      <p:sp>
        <p:nvSpPr>
          <p:cNvPr id="45" name="Google Shape;45;p9"/>
          <p:cNvSpPr txBox="1"/>
          <p:nvPr/>
        </p:nvSpPr>
        <p:spPr>
          <a:xfrm>
            <a:off x="8759542" y="4995879"/>
            <a:ext cx="375300" cy="147600"/>
          </a:xfrm>
          <a:prstGeom prst="rect">
            <a:avLst/>
          </a:prstGeom>
          <a:noFill/>
          <a:ln>
            <a:noFill/>
          </a:ln>
        </p:spPr>
        <p:txBody>
          <a:bodyPr anchorCtr="0" anchor="ctr" bIns="39550" lIns="15575" spcFirstLastPara="1" rIns="15575" wrap="square" tIns="39550">
            <a:noAutofit/>
          </a:bodyPr>
          <a:lstStyle/>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chemeClr val="accent3"/>
                </a:solidFill>
                <a:latin typeface="Calibri"/>
                <a:ea typeface="Calibri"/>
                <a:cs typeface="Calibri"/>
                <a:sym typeface="Calibri"/>
              </a:rPr>
              <a:t>p. </a:t>
            </a:r>
            <a:fld id="{00000000-1234-1234-1234-123412341234}" type="slidenum">
              <a:rPr b="0" i="0" lang="fr-FR" sz="800" u="none" cap="none" strike="noStrike">
                <a:solidFill>
                  <a:schemeClr val="accent3"/>
                </a:solidFill>
                <a:latin typeface="Calibri"/>
                <a:ea typeface="Calibri"/>
                <a:cs typeface="Calibri"/>
                <a:sym typeface="Calibri"/>
              </a:rPr>
              <a:t>‹#›</a:t>
            </a:fld>
            <a:endParaRPr b="0" i="0" sz="800" u="none" cap="none" strike="noStrike">
              <a:solidFill>
                <a:schemeClr val="accent3"/>
              </a:solidFill>
              <a:latin typeface="Calibri"/>
              <a:ea typeface="Calibri"/>
              <a:cs typeface="Calibri"/>
              <a:sym typeface="Calibri"/>
            </a:endParaRPr>
          </a:p>
        </p:txBody>
      </p:sp>
      <p:pic>
        <p:nvPicPr>
          <p:cNvPr id="46" name="Google Shape;46;p9"/>
          <p:cNvPicPr preferRelativeResize="0"/>
          <p:nvPr/>
        </p:nvPicPr>
        <p:blipFill rotWithShape="1">
          <a:blip r:embed="rId2">
            <a:alphaModFix/>
          </a:blip>
          <a:srcRect b="23102" l="22717" r="21785" t="31914"/>
          <a:stretch/>
        </p:blipFill>
        <p:spPr>
          <a:xfrm>
            <a:off x="8137899" y="4971197"/>
            <a:ext cx="505943" cy="17390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47" name="Shape 47"/>
        <p:cNvGrpSpPr/>
        <p:nvPr/>
      </p:nvGrpSpPr>
      <p:grpSpPr>
        <a:xfrm>
          <a:off x="0" y="0"/>
          <a:ext cx="0" cy="0"/>
          <a:chOff x="0" y="0"/>
          <a:chExt cx="0" cy="0"/>
        </a:xfrm>
      </p:grpSpPr>
      <p:sp>
        <p:nvSpPr>
          <p:cNvPr id="48" name="Google Shape;48;p10"/>
          <p:cNvSpPr txBox="1"/>
          <p:nvPr>
            <p:ph type="title"/>
          </p:nvPr>
        </p:nvSpPr>
        <p:spPr>
          <a:xfrm rot="5400000">
            <a:off x="6289626" y="2346066"/>
            <a:ext cx="4035000" cy="735900"/>
          </a:xfrm>
          <a:prstGeom prst="rect">
            <a:avLst/>
          </a:prstGeom>
          <a:noFill/>
          <a:ln>
            <a:noFill/>
          </a:ln>
        </p:spPr>
        <p:txBody>
          <a:bodyPr anchorCtr="0" anchor="b" bIns="15575" lIns="0" spcFirstLastPara="1" rIns="15575" wrap="square" tIns="38475">
            <a:noAutofit/>
          </a:bodyPr>
          <a:lstStyle>
            <a:lvl1pPr lvl="0" algn="l">
              <a:lnSpc>
                <a:spcPct val="90000"/>
              </a:lnSpc>
              <a:spcBef>
                <a:spcPts val="0"/>
              </a:spcBef>
              <a:spcAft>
                <a:spcPts val="0"/>
              </a:spcAft>
              <a:buSzPts val="1200"/>
              <a:buNone/>
              <a:defRPr/>
            </a:lvl1pPr>
            <a:lvl2pPr lvl="1" algn="l">
              <a:lnSpc>
                <a:spcPct val="105000"/>
              </a:lnSpc>
              <a:spcBef>
                <a:spcPts val="0"/>
              </a:spcBef>
              <a:spcAft>
                <a:spcPts val="0"/>
              </a:spcAft>
              <a:buSzPts val="1200"/>
              <a:buNone/>
              <a:defRPr/>
            </a:lvl2pPr>
            <a:lvl3pPr lvl="2" algn="l">
              <a:lnSpc>
                <a:spcPct val="105000"/>
              </a:lnSpc>
              <a:spcBef>
                <a:spcPts val="0"/>
              </a:spcBef>
              <a:spcAft>
                <a:spcPts val="0"/>
              </a:spcAft>
              <a:buSzPts val="1200"/>
              <a:buNone/>
              <a:defRPr/>
            </a:lvl3pPr>
            <a:lvl4pPr lvl="3" algn="l">
              <a:lnSpc>
                <a:spcPct val="105000"/>
              </a:lnSpc>
              <a:spcBef>
                <a:spcPts val="0"/>
              </a:spcBef>
              <a:spcAft>
                <a:spcPts val="0"/>
              </a:spcAft>
              <a:buSzPts val="1200"/>
              <a:buNone/>
              <a:defRPr/>
            </a:lvl4pPr>
            <a:lvl5pPr lvl="4" algn="l">
              <a:lnSpc>
                <a:spcPct val="105000"/>
              </a:lnSpc>
              <a:spcBef>
                <a:spcPts val="0"/>
              </a:spcBef>
              <a:spcAft>
                <a:spcPts val="0"/>
              </a:spcAft>
              <a:buSzPts val="1200"/>
              <a:buNone/>
              <a:defRPr/>
            </a:lvl5pPr>
            <a:lvl6pPr lvl="5" algn="l">
              <a:lnSpc>
                <a:spcPct val="105000"/>
              </a:lnSpc>
              <a:spcBef>
                <a:spcPts val="0"/>
              </a:spcBef>
              <a:spcAft>
                <a:spcPts val="0"/>
              </a:spcAft>
              <a:buSzPts val="1200"/>
              <a:buNone/>
              <a:defRPr/>
            </a:lvl6pPr>
            <a:lvl7pPr lvl="6" algn="l">
              <a:lnSpc>
                <a:spcPct val="105000"/>
              </a:lnSpc>
              <a:spcBef>
                <a:spcPts val="0"/>
              </a:spcBef>
              <a:spcAft>
                <a:spcPts val="0"/>
              </a:spcAft>
              <a:buSzPts val="1200"/>
              <a:buNone/>
              <a:defRPr/>
            </a:lvl7pPr>
            <a:lvl8pPr lvl="7" algn="l">
              <a:lnSpc>
                <a:spcPct val="105000"/>
              </a:lnSpc>
              <a:spcBef>
                <a:spcPts val="0"/>
              </a:spcBef>
              <a:spcAft>
                <a:spcPts val="0"/>
              </a:spcAft>
              <a:buSzPts val="1200"/>
              <a:buNone/>
              <a:defRPr/>
            </a:lvl8pPr>
            <a:lvl9pPr lvl="8" algn="l">
              <a:lnSpc>
                <a:spcPct val="105000"/>
              </a:lnSpc>
              <a:spcBef>
                <a:spcPts val="0"/>
              </a:spcBef>
              <a:spcAft>
                <a:spcPts val="0"/>
              </a:spcAft>
              <a:buSzPts val="1200"/>
              <a:buNone/>
              <a:defRPr/>
            </a:lvl9pPr>
          </a:lstStyle>
          <a:p/>
        </p:txBody>
      </p:sp>
      <p:sp>
        <p:nvSpPr>
          <p:cNvPr id="49" name="Google Shape;49;p10"/>
          <p:cNvSpPr txBox="1"/>
          <p:nvPr>
            <p:ph idx="1" type="body"/>
          </p:nvPr>
        </p:nvSpPr>
        <p:spPr>
          <a:xfrm rot="5400000">
            <a:off x="1958989" y="-844884"/>
            <a:ext cx="4035000" cy="7117800"/>
          </a:xfrm>
          <a:prstGeom prst="rect">
            <a:avLst/>
          </a:prstGeom>
          <a:noFill/>
          <a:ln>
            <a:noFill/>
          </a:ln>
        </p:spPr>
        <p:txBody>
          <a:bodyPr anchorCtr="0" anchor="t" bIns="38475" lIns="62300" spcFirstLastPara="1" rIns="31150" wrap="square" tIns="38475">
            <a:noAutofit/>
          </a:bodyPr>
          <a:lstStyle>
            <a:lvl1pPr indent="-330200" lvl="0" marL="457200" algn="l">
              <a:lnSpc>
                <a:spcPct val="90000"/>
              </a:lnSpc>
              <a:spcBef>
                <a:spcPts val="200"/>
              </a:spcBef>
              <a:spcAft>
                <a:spcPts val="0"/>
              </a:spcAft>
              <a:buSzPts val="1600"/>
              <a:buChar char="▪"/>
              <a:defRPr/>
            </a:lvl1pPr>
            <a:lvl2pPr indent="-330200" lvl="1" marL="914400" algn="l">
              <a:lnSpc>
                <a:spcPct val="90000"/>
              </a:lnSpc>
              <a:spcBef>
                <a:spcPts val="200"/>
              </a:spcBef>
              <a:spcAft>
                <a:spcPts val="0"/>
              </a:spcAft>
              <a:buSzPts val="1600"/>
              <a:buChar char="–"/>
              <a:defRPr/>
            </a:lvl2pPr>
            <a:lvl3pPr indent="-330200" lvl="2" marL="1371600" algn="l">
              <a:lnSpc>
                <a:spcPct val="90000"/>
              </a:lnSpc>
              <a:spcBef>
                <a:spcPts val="200"/>
              </a:spcBef>
              <a:spcAft>
                <a:spcPts val="0"/>
              </a:spcAft>
              <a:buSzPts val="1600"/>
              <a:buChar char="o"/>
              <a:defRPr/>
            </a:lvl3pPr>
            <a:lvl4pPr indent="-330200" lvl="3" marL="1828800" algn="l">
              <a:lnSpc>
                <a:spcPct val="90000"/>
              </a:lnSpc>
              <a:spcBef>
                <a:spcPts val="200"/>
              </a:spcBef>
              <a:spcAft>
                <a:spcPts val="0"/>
              </a:spcAft>
              <a:buSzPts val="1600"/>
              <a:buChar char="-"/>
              <a:defRPr/>
            </a:lvl4pPr>
            <a:lvl5pPr indent="-330200" lvl="4" marL="2286000" algn="l">
              <a:lnSpc>
                <a:spcPct val="90000"/>
              </a:lnSpc>
              <a:spcBef>
                <a:spcPts val="200"/>
              </a:spcBef>
              <a:spcAft>
                <a:spcPts val="0"/>
              </a:spcAft>
              <a:buSzPts val="1600"/>
              <a:buChar char="•"/>
              <a:defRPr/>
            </a:lvl5pPr>
            <a:lvl6pPr indent="-330200" lvl="5" marL="2743200" algn="l">
              <a:lnSpc>
                <a:spcPct val="100000"/>
              </a:lnSpc>
              <a:spcBef>
                <a:spcPts val="300"/>
              </a:spcBef>
              <a:spcAft>
                <a:spcPts val="0"/>
              </a:spcAft>
              <a:buSzPts val="1600"/>
              <a:buChar char="•"/>
              <a:defRPr/>
            </a:lvl6pPr>
            <a:lvl7pPr indent="-330200" lvl="6" marL="3200400" algn="l">
              <a:lnSpc>
                <a:spcPct val="100000"/>
              </a:lnSpc>
              <a:spcBef>
                <a:spcPts val="300"/>
              </a:spcBef>
              <a:spcAft>
                <a:spcPts val="0"/>
              </a:spcAft>
              <a:buSzPts val="1600"/>
              <a:buChar char="•"/>
              <a:defRPr/>
            </a:lvl7pPr>
            <a:lvl8pPr indent="-330200" lvl="7" marL="3657600" algn="l">
              <a:lnSpc>
                <a:spcPct val="100000"/>
              </a:lnSpc>
              <a:spcBef>
                <a:spcPts val="300"/>
              </a:spcBef>
              <a:spcAft>
                <a:spcPts val="0"/>
              </a:spcAft>
              <a:buSzPts val="1600"/>
              <a:buChar char="•"/>
              <a:defRPr/>
            </a:lvl8pPr>
            <a:lvl9pPr indent="-330200" lvl="8" marL="4114800" algn="l">
              <a:lnSpc>
                <a:spcPct val="100000"/>
              </a:lnSpc>
              <a:spcBef>
                <a:spcPts val="300"/>
              </a:spcBef>
              <a:spcAft>
                <a:spcPts val="0"/>
              </a:spcAft>
              <a:buSzPts val="16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2988468" y="4888298"/>
            <a:ext cx="3167100" cy="187500"/>
          </a:xfrm>
          <a:prstGeom prst="rect">
            <a:avLst/>
          </a:prstGeom>
          <a:noFill/>
          <a:ln>
            <a:noFill/>
          </a:ln>
        </p:spPr>
        <p:txBody>
          <a:bodyPr anchorCtr="0" anchor="ctr" bIns="31150" lIns="31150" spcFirstLastPara="1" rIns="31150" wrap="square" tIns="31150">
            <a:spAutoFit/>
          </a:bodyPr>
          <a:lstStyle/>
          <a:p>
            <a:pPr indent="0" lvl="0" marL="0" marR="0" rtl="0" algn="ctr">
              <a:lnSpc>
                <a:spcPct val="90000"/>
              </a:lnSpc>
              <a:spcBef>
                <a:spcPts val="0"/>
              </a:spcBef>
              <a:spcAft>
                <a:spcPts val="0"/>
              </a:spcAft>
              <a:buClr>
                <a:srgbClr val="000000"/>
              </a:buClr>
              <a:buSzPts val="900"/>
              <a:buFont typeface="Arial"/>
              <a:buNone/>
            </a:pPr>
            <a:r>
              <a:rPr lang="fr-FR" sz="900">
                <a:solidFill>
                  <a:schemeClr val="accent3"/>
                </a:solidFill>
                <a:latin typeface="Calibri"/>
                <a:ea typeface="Calibri"/>
                <a:cs typeface="Calibri"/>
                <a:sym typeface="Calibri"/>
              </a:rPr>
              <a:t>Analyse des avis clients en assurance</a:t>
            </a:r>
            <a:r>
              <a:rPr b="0" i="0" lang="fr-FR" sz="900" u="none" cap="none" strike="noStrike">
                <a:solidFill>
                  <a:schemeClr val="accent3"/>
                </a:solidFill>
                <a:latin typeface="Calibri"/>
                <a:ea typeface="Calibri"/>
                <a:cs typeface="Calibri"/>
                <a:sym typeface="Calibri"/>
              </a:rPr>
              <a:t> | </a:t>
            </a:r>
            <a:r>
              <a:rPr lang="fr-FR" sz="900">
                <a:solidFill>
                  <a:schemeClr val="accent3"/>
                </a:solidFill>
                <a:latin typeface="Calibri"/>
                <a:ea typeface="Calibri"/>
                <a:cs typeface="Calibri"/>
                <a:sym typeface="Calibri"/>
              </a:rPr>
              <a:t>NLP ESILV</a:t>
            </a:r>
            <a:endParaRPr b="0" i="0" sz="900" u="none" cap="none" strike="noStrike">
              <a:solidFill>
                <a:schemeClr val="accent3"/>
              </a:solidFill>
              <a:latin typeface="Calibri"/>
              <a:ea typeface="Calibri"/>
              <a:cs typeface="Calibri"/>
              <a:sym typeface="Calibri"/>
            </a:endParaRPr>
          </a:p>
        </p:txBody>
      </p:sp>
      <p:sp>
        <p:nvSpPr>
          <p:cNvPr id="11" name="Google Shape;11;p1"/>
          <p:cNvSpPr txBox="1"/>
          <p:nvPr>
            <p:ph type="title"/>
          </p:nvPr>
        </p:nvSpPr>
        <p:spPr>
          <a:xfrm>
            <a:off x="417635" y="166688"/>
            <a:ext cx="8308200" cy="515400"/>
          </a:xfrm>
          <a:prstGeom prst="rect">
            <a:avLst/>
          </a:prstGeom>
          <a:noFill/>
          <a:ln>
            <a:noFill/>
          </a:ln>
        </p:spPr>
        <p:txBody>
          <a:bodyPr anchorCtr="0" anchor="b" bIns="15575" lIns="0" spcFirstLastPara="1" rIns="15575" wrap="square" tIns="38475">
            <a:noAutofit/>
          </a:bodyPr>
          <a:lstStyle>
            <a:lvl1pPr lvl="0" marR="0" rtl="0" algn="l">
              <a:lnSpc>
                <a:spcPct val="90000"/>
              </a:lnSpc>
              <a:spcBef>
                <a:spcPts val="0"/>
              </a:spcBef>
              <a:spcAft>
                <a:spcPts val="0"/>
              </a:spcAft>
              <a:buClr>
                <a:srgbClr val="000000"/>
              </a:buClr>
              <a:buSzPts val="2400"/>
              <a:buFont typeface="Calibri"/>
              <a:buNone/>
              <a:defRPr b="1" i="0" sz="2400" u="none" cap="none" strike="noStrike">
                <a:solidFill>
                  <a:schemeClr val="dk1"/>
                </a:solidFill>
                <a:latin typeface="Calibri"/>
                <a:ea typeface="Calibri"/>
                <a:cs typeface="Calibri"/>
                <a:sym typeface="Calibri"/>
              </a:defRPr>
            </a:lvl1pPr>
            <a:lvl2pPr lvl="1"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2pPr>
            <a:lvl3pPr lvl="2"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3pPr>
            <a:lvl4pPr lvl="3"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4pPr>
            <a:lvl5pPr lvl="4"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5pPr>
            <a:lvl6pPr lvl="5"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6pPr>
            <a:lvl7pPr lvl="6"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7pPr>
            <a:lvl8pPr lvl="7"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8pPr>
            <a:lvl9pPr lvl="8" marR="0" rtl="0" algn="l">
              <a:lnSpc>
                <a:spcPct val="105000"/>
              </a:lnSpc>
              <a:spcBef>
                <a:spcPts val="0"/>
              </a:spcBef>
              <a:spcAft>
                <a:spcPts val="0"/>
              </a:spcAft>
              <a:buClr>
                <a:srgbClr val="000000"/>
              </a:buClr>
              <a:buSzPts val="2400"/>
              <a:buFont typeface="Calibri"/>
              <a:buNone/>
              <a:defRPr b="1" i="0" sz="2400" u="none" cap="none" strike="noStrike">
                <a:solidFill>
                  <a:srgbClr val="003366"/>
                </a:solidFill>
                <a:latin typeface="Calibri"/>
                <a:ea typeface="Calibri"/>
                <a:cs typeface="Calibri"/>
                <a:sym typeface="Calibri"/>
              </a:defRPr>
            </a:lvl9pPr>
          </a:lstStyle>
          <a:p/>
        </p:txBody>
      </p:sp>
      <p:sp>
        <p:nvSpPr>
          <p:cNvPr id="12" name="Google Shape;12;p1"/>
          <p:cNvSpPr txBox="1"/>
          <p:nvPr>
            <p:ph idx="1" type="body"/>
          </p:nvPr>
        </p:nvSpPr>
        <p:spPr>
          <a:xfrm>
            <a:off x="417625" y="961838"/>
            <a:ext cx="8308800" cy="3619200"/>
          </a:xfrm>
          <a:prstGeom prst="rect">
            <a:avLst/>
          </a:prstGeom>
          <a:noFill/>
          <a:ln>
            <a:noFill/>
          </a:ln>
        </p:spPr>
        <p:txBody>
          <a:bodyPr anchorCtr="0" anchor="t" bIns="38475" lIns="62300" spcFirstLastPara="1" rIns="31150" wrap="square" tIns="38475">
            <a:noAutofit/>
          </a:bodyPr>
          <a:lstStyle>
            <a:lvl1pPr indent="-317500" lvl="0" marL="457200" marR="0" rtl="0" algn="l">
              <a:lnSpc>
                <a:spcPct val="90000"/>
              </a:lnSpc>
              <a:spcBef>
                <a:spcPts val="200"/>
              </a:spcBef>
              <a:spcAft>
                <a:spcPts val="0"/>
              </a:spcAft>
              <a:buClr>
                <a:schemeClr val="dk1"/>
              </a:buClr>
              <a:buSzPts val="1400"/>
              <a:buFont typeface="Noto Sans Symbols"/>
              <a:buChar char="▪"/>
              <a:defRPr b="1"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200"/>
              </a:spcBef>
              <a:spcAft>
                <a:spcPts val="0"/>
              </a:spcAft>
              <a:buClr>
                <a:srgbClr val="746457"/>
              </a:buClr>
              <a:buSzPts val="1200"/>
              <a:buFont typeface="Arial"/>
              <a:buChar char="–"/>
              <a:defRPr b="0" i="0" sz="1200" u="none" cap="none" strike="noStrike">
                <a:solidFill>
                  <a:srgbClr val="746457"/>
                </a:solidFill>
                <a:latin typeface="Calibri"/>
                <a:ea typeface="Calibri"/>
                <a:cs typeface="Calibri"/>
                <a:sym typeface="Calibri"/>
              </a:defRPr>
            </a:lvl2pPr>
            <a:lvl3pPr indent="-292100" lvl="2" marL="1371600" marR="0" rtl="0" algn="l">
              <a:lnSpc>
                <a:spcPct val="90000"/>
              </a:lnSpc>
              <a:spcBef>
                <a:spcPts val="200"/>
              </a:spcBef>
              <a:spcAft>
                <a:spcPts val="0"/>
              </a:spcAft>
              <a:buClr>
                <a:srgbClr val="746457"/>
              </a:buClr>
              <a:buSzPts val="1000"/>
              <a:buFont typeface="Courier New"/>
              <a:buChar char="o"/>
              <a:defRPr b="0" i="0" sz="1000" u="none" cap="none" strike="noStrike">
                <a:solidFill>
                  <a:srgbClr val="746457"/>
                </a:solidFill>
                <a:latin typeface="Calibri"/>
                <a:ea typeface="Calibri"/>
                <a:cs typeface="Calibri"/>
                <a:sym typeface="Calibri"/>
              </a:defRPr>
            </a:lvl3pPr>
            <a:lvl4pPr indent="-292100" lvl="3" marL="1828800" marR="0" rtl="0" algn="l">
              <a:lnSpc>
                <a:spcPct val="90000"/>
              </a:lnSpc>
              <a:spcBef>
                <a:spcPts val="200"/>
              </a:spcBef>
              <a:spcAft>
                <a:spcPts val="0"/>
              </a:spcAft>
              <a:buClr>
                <a:srgbClr val="746457"/>
              </a:buClr>
              <a:buSzPts val="1000"/>
              <a:buFont typeface="Arial"/>
              <a:buChar char="-"/>
              <a:defRPr b="0" i="0" sz="1000" u="none" cap="none" strike="noStrike">
                <a:solidFill>
                  <a:srgbClr val="746457"/>
                </a:solidFill>
                <a:latin typeface="Calibri"/>
                <a:ea typeface="Calibri"/>
                <a:cs typeface="Calibri"/>
                <a:sym typeface="Calibri"/>
              </a:defRPr>
            </a:lvl4pPr>
            <a:lvl5pPr indent="-292100" lvl="4" marL="2286000" marR="0" rtl="0" algn="l">
              <a:lnSpc>
                <a:spcPct val="90000"/>
              </a:lnSpc>
              <a:spcBef>
                <a:spcPts val="200"/>
              </a:spcBef>
              <a:spcAft>
                <a:spcPts val="0"/>
              </a:spcAft>
              <a:buClr>
                <a:srgbClr val="746457"/>
              </a:buClr>
              <a:buSzPts val="1000"/>
              <a:buFont typeface="Calibri"/>
              <a:buChar char="•"/>
              <a:defRPr b="0" i="0" sz="1000" u="none" cap="none" strike="noStrike">
                <a:solidFill>
                  <a:srgbClr val="746457"/>
                </a:solidFill>
                <a:latin typeface="Calibri"/>
                <a:ea typeface="Calibri"/>
                <a:cs typeface="Calibri"/>
                <a:sym typeface="Calibri"/>
              </a:defRPr>
            </a:lvl5pPr>
            <a:lvl6pPr indent="-273050" lvl="5" marL="27432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6pPr>
            <a:lvl7pPr indent="-273050" lvl="6" marL="32004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7pPr>
            <a:lvl8pPr indent="-273050" lvl="7" marL="36576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8pPr>
            <a:lvl9pPr indent="-273050" lvl="8" marL="4114800" marR="0" rtl="0" algn="l">
              <a:lnSpc>
                <a:spcPct val="100000"/>
              </a:lnSpc>
              <a:spcBef>
                <a:spcPts val="100"/>
              </a:spcBef>
              <a:spcAft>
                <a:spcPts val="0"/>
              </a:spcAft>
              <a:buClr>
                <a:srgbClr val="808080"/>
              </a:buClr>
              <a:buSzPts val="700"/>
              <a:buFont typeface="Calibri"/>
              <a:buChar char="•"/>
              <a:defRPr b="0" i="0" sz="700" u="none" cap="none" strike="noStrike">
                <a:solidFill>
                  <a:srgbClr val="808080"/>
                </a:solidFill>
                <a:latin typeface="Calibri"/>
                <a:ea typeface="Calibri"/>
                <a:cs typeface="Calibri"/>
                <a:sym typeface="Calibri"/>
              </a:defRPr>
            </a:lvl9pPr>
          </a:lstStyle>
          <a:p/>
        </p:txBody>
      </p:sp>
      <p:cxnSp>
        <p:nvCxnSpPr>
          <p:cNvPr id="13" name="Google Shape;13;p1"/>
          <p:cNvCxnSpPr/>
          <p:nvPr/>
        </p:nvCxnSpPr>
        <p:spPr>
          <a:xfrm>
            <a:off x="366346" y="690563"/>
            <a:ext cx="1290000" cy="0"/>
          </a:xfrm>
          <a:prstGeom prst="straightConnector1">
            <a:avLst/>
          </a:prstGeom>
          <a:noFill/>
          <a:ln cap="flat" cmpd="sng" w="15875">
            <a:solidFill>
              <a:srgbClr val="980000"/>
            </a:solidFill>
            <a:prstDash val="solid"/>
            <a:round/>
            <a:headEnd len="sm" w="sm" type="none"/>
            <a:tailEnd len="sm" w="sm" type="none"/>
          </a:ln>
        </p:spPr>
      </p:cxnSp>
      <p:cxnSp>
        <p:nvCxnSpPr>
          <p:cNvPr id="14" name="Google Shape;14;p1"/>
          <p:cNvCxnSpPr/>
          <p:nvPr/>
        </p:nvCxnSpPr>
        <p:spPr>
          <a:xfrm>
            <a:off x="8725846" y="4912146"/>
            <a:ext cx="0" cy="139800"/>
          </a:xfrm>
          <a:prstGeom prst="straightConnector1">
            <a:avLst/>
          </a:prstGeom>
          <a:noFill/>
          <a:ln cap="flat" cmpd="sng" w="9525">
            <a:solidFill>
              <a:schemeClr val="accent4"/>
            </a:solidFill>
            <a:prstDash val="solid"/>
            <a:round/>
            <a:headEnd len="sm" w="sm" type="none"/>
            <a:tailEnd len="sm" w="sm" type="none"/>
          </a:ln>
        </p:spPr>
      </p:cxnSp>
      <p:sp>
        <p:nvSpPr>
          <p:cNvPr id="15" name="Google Shape;15;p1"/>
          <p:cNvSpPr txBox="1"/>
          <p:nvPr/>
        </p:nvSpPr>
        <p:spPr>
          <a:xfrm>
            <a:off x="8815223" y="4888298"/>
            <a:ext cx="264000" cy="187500"/>
          </a:xfrm>
          <a:prstGeom prst="rect">
            <a:avLst/>
          </a:prstGeom>
          <a:noFill/>
          <a:ln>
            <a:noFill/>
          </a:ln>
        </p:spPr>
        <p:txBody>
          <a:bodyPr anchorCtr="0" anchor="ctr" bIns="31150" lIns="31150" spcFirstLastPara="1" rIns="31150" wrap="square" tIns="31150">
            <a:spAutoFit/>
          </a:bodyPr>
          <a:lstStyle/>
          <a:p>
            <a:pPr indent="0" lvl="0" marL="0" marR="0" rtl="0" algn="ctr">
              <a:lnSpc>
                <a:spcPct val="90000"/>
              </a:lnSpc>
              <a:spcBef>
                <a:spcPts val="0"/>
              </a:spcBef>
              <a:spcAft>
                <a:spcPts val="0"/>
              </a:spcAft>
              <a:buClr>
                <a:srgbClr val="000000"/>
              </a:buClr>
              <a:buSzPts val="900"/>
              <a:buFont typeface="Arial"/>
              <a:buNone/>
            </a:pPr>
            <a:fld id="{00000000-1234-1234-1234-123412341234}" type="slidenum">
              <a:rPr b="0" i="0" lang="fr-FR" sz="900" u="none" cap="none" strike="noStrike">
                <a:solidFill>
                  <a:schemeClr val="accent3"/>
                </a:solidFill>
                <a:latin typeface="Calibri"/>
                <a:ea typeface="Calibri"/>
                <a:cs typeface="Calibri"/>
                <a:sym typeface="Calibri"/>
              </a:rPr>
              <a:t>‹#›</a:t>
            </a:fld>
            <a:endParaRPr b="0" i="0" sz="900" u="none" cap="none" strike="noStrike">
              <a:solidFill>
                <a:schemeClr val="accent3"/>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85">
          <p15:clr>
            <a:srgbClr val="547EBF"/>
          </p15:clr>
        </p15:guide>
        <p15:guide id="2" pos="263">
          <p15:clr>
            <a:srgbClr val="547EBF"/>
          </p15:clr>
        </p15:guide>
        <p15:guide id="3" pos="5497">
          <p15:clr>
            <a:srgbClr val="547EBF"/>
          </p15:clr>
        </p15:guide>
        <p15:guide id="4" pos="2880">
          <p15:clr>
            <a:srgbClr val="F26B43"/>
          </p15:clr>
        </p15:guide>
        <p15:guide id="5" orient="horz" pos="2705">
          <p15:clr>
            <a:srgbClr val="547EBF"/>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huggingface.co/tasks/transl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pbpython.com/text-cleaning.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projector.tensorflow.org/" TargetMode="External"/><Relationship Id="rId4" Type="http://schemas.openxmlformats.org/officeDocument/2006/relationships/hyperlink" Target="https://www.tensorflow.org/tensorboard/tensorboard_projector_plugin" TargetMode="External"/><Relationship Id="rId5" Type="http://schemas.openxmlformats.org/officeDocument/2006/relationships/image" Target="../media/image17.png"/><Relationship Id="rId6"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16.png"/><Relationship Id="rId10" Type="http://schemas.openxmlformats.org/officeDocument/2006/relationships/image" Target="../media/image18.png"/><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5.png"/><Relationship Id="rId8"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32.png"/><Relationship Id="rId8"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33.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docs.google.com/spreadsheets/d/1B-lF8eyVEq1CWn5D36OCR9OqgUYZWozI/edit?usp=sharing&amp;ouid=108295787782546724708&amp;rtpof=true&amp;sd=tru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scikit-learn.org/stable/modules/generated/sklearn.feature_extraction.text.TfidfVectorizer.html" TargetMode="External"/><Relationship Id="rId4" Type="http://schemas.openxmlformats.org/officeDocument/2006/relationships/hyperlink" Target="https://pypi.org/project/lazypredi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www.kaggle.com/code/jeremiahharmsen/tensorflow-hub-for-text-classification" TargetMode="External"/><Relationship Id="rId4" Type="http://schemas.openxmlformats.org/officeDocument/2006/relationships/hyperlink" Target="https://github.com/mohamedELBAHA/Text-classification-of-BBC-news-datase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52.png"/><Relationship Id="rId7"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2.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3.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9.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0.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2"/>
          <p:cNvSpPr txBox="1"/>
          <p:nvPr>
            <p:ph idx="1" type="subTitle"/>
          </p:nvPr>
        </p:nvSpPr>
        <p:spPr>
          <a:xfrm>
            <a:off x="2005350" y="1119600"/>
            <a:ext cx="5133300" cy="957600"/>
          </a:xfrm>
          <a:prstGeom prst="rect">
            <a:avLst/>
          </a:prstGeom>
          <a:noFill/>
          <a:ln>
            <a:noFill/>
          </a:ln>
        </p:spPr>
        <p:txBody>
          <a:bodyPr anchorCtr="0" anchor="ctr" bIns="39550" lIns="79125" spcFirstLastPara="1" rIns="79125" wrap="square" tIns="39550">
            <a:noAutofit/>
          </a:bodyPr>
          <a:lstStyle/>
          <a:p>
            <a:pPr indent="0" lvl="0" marL="0" rtl="0" algn="ctr">
              <a:lnSpc>
                <a:spcPct val="90000"/>
              </a:lnSpc>
              <a:spcBef>
                <a:spcPts val="0"/>
              </a:spcBef>
              <a:spcAft>
                <a:spcPts val="0"/>
              </a:spcAft>
              <a:buClr>
                <a:schemeClr val="lt1"/>
              </a:buClr>
              <a:buSzPts val="2100"/>
              <a:buFont typeface="Calibri"/>
              <a:buNone/>
            </a:pPr>
            <a:r>
              <a:rPr lang="fr-FR" sz="3400"/>
              <a:t>Analyse des avis clients </a:t>
            </a:r>
            <a:endParaRPr sz="3400"/>
          </a:p>
          <a:p>
            <a:pPr indent="0" lvl="0" marL="0" rtl="0" algn="ctr">
              <a:lnSpc>
                <a:spcPct val="90000"/>
              </a:lnSpc>
              <a:spcBef>
                <a:spcPts val="0"/>
              </a:spcBef>
              <a:spcAft>
                <a:spcPts val="0"/>
              </a:spcAft>
              <a:buClr>
                <a:schemeClr val="lt1"/>
              </a:buClr>
              <a:buSzPts val="2100"/>
              <a:buFont typeface="Calibri"/>
              <a:buNone/>
            </a:pPr>
            <a:r>
              <a:rPr lang="fr-FR" sz="3400"/>
              <a:t>en assurance</a:t>
            </a:r>
            <a:endParaRPr sz="3400"/>
          </a:p>
        </p:txBody>
      </p:sp>
      <p:sp>
        <p:nvSpPr>
          <p:cNvPr id="60" name="Google Shape;60;p12"/>
          <p:cNvSpPr txBox="1"/>
          <p:nvPr>
            <p:ph type="ctrTitle"/>
          </p:nvPr>
        </p:nvSpPr>
        <p:spPr>
          <a:xfrm>
            <a:off x="2563200" y="2299650"/>
            <a:ext cx="4017600" cy="544200"/>
          </a:xfrm>
          <a:prstGeom prst="rect">
            <a:avLst/>
          </a:prstGeom>
          <a:noFill/>
          <a:ln>
            <a:noFill/>
          </a:ln>
        </p:spPr>
        <p:txBody>
          <a:bodyPr anchorCtr="0" anchor="t" bIns="31150" lIns="31150" spcFirstLastPara="1" rIns="31150" wrap="square" tIns="31150">
            <a:noAutofit/>
          </a:bodyPr>
          <a:lstStyle/>
          <a:p>
            <a:pPr indent="0" lvl="0" marL="0" rtl="0" algn="ctr">
              <a:lnSpc>
                <a:spcPct val="90000"/>
              </a:lnSpc>
              <a:spcBef>
                <a:spcPts val="0"/>
              </a:spcBef>
              <a:spcAft>
                <a:spcPts val="0"/>
              </a:spcAft>
              <a:buSzPts val="1200"/>
              <a:buNone/>
            </a:pPr>
            <a:r>
              <a:rPr lang="fr-FR"/>
              <a:t>Groupe : </a:t>
            </a:r>
            <a:endParaRPr/>
          </a:p>
          <a:p>
            <a:pPr indent="0" lvl="0" marL="0" rtl="0" algn="ctr">
              <a:lnSpc>
                <a:spcPct val="90000"/>
              </a:lnSpc>
              <a:spcBef>
                <a:spcPts val="0"/>
              </a:spcBef>
              <a:spcAft>
                <a:spcPts val="0"/>
              </a:spcAft>
              <a:buSzPts val="1200"/>
              <a:buNone/>
            </a:pPr>
            <a:r>
              <a:rPr lang="fr-FR"/>
              <a:t>Noms :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Contexte Avis Google &amp; Amazon (</a:t>
            </a:r>
            <a:r>
              <a:rPr lang="fr-FR"/>
              <a:t>1/2</a:t>
            </a:r>
            <a:r>
              <a:rPr lang="fr-FR"/>
              <a:t>)</a:t>
            </a:r>
            <a:endParaRPr/>
          </a:p>
        </p:txBody>
      </p:sp>
      <p:pic>
        <p:nvPicPr>
          <p:cNvPr id="123" name="Google Shape;123;p21"/>
          <p:cNvPicPr preferRelativeResize="0"/>
          <p:nvPr/>
        </p:nvPicPr>
        <p:blipFill>
          <a:blip r:embed="rId3">
            <a:alphaModFix/>
          </a:blip>
          <a:stretch>
            <a:fillRect/>
          </a:stretch>
        </p:blipFill>
        <p:spPr>
          <a:xfrm>
            <a:off x="5174625" y="879825"/>
            <a:ext cx="3780225" cy="1480225"/>
          </a:xfrm>
          <a:prstGeom prst="rect">
            <a:avLst/>
          </a:prstGeom>
          <a:noFill/>
          <a:ln>
            <a:noFill/>
          </a:ln>
          <a:effectLst>
            <a:outerShdw blurRad="57150" rotWithShape="0" algn="bl" dir="5400000" dist="19050">
              <a:srgbClr val="000000">
                <a:alpha val="50000"/>
              </a:srgbClr>
            </a:outerShdw>
          </a:effectLst>
        </p:spPr>
      </p:pic>
      <p:sp>
        <p:nvSpPr>
          <p:cNvPr id="124" name="Google Shape;124;p21"/>
          <p:cNvSpPr txBox="1"/>
          <p:nvPr>
            <p:ph idx="1" type="body"/>
          </p:nvPr>
        </p:nvSpPr>
        <p:spPr>
          <a:xfrm>
            <a:off x="417625" y="816425"/>
            <a:ext cx="4059000" cy="39393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sz="1200"/>
              <a:t>Dans les avis </a:t>
            </a:r>
            <a:r>
              <a:rPr b="0" lang="fr-FR" sz="1200"/>
              <a:t>Google et Amazon, des mots fréquents sont cités pour permettre aux utilisateurs de sélectionner les avis concernés.</a:t>
            </a:r>
            <a:endParaRPr b="0" sz="1200"/>
          </a:p>
          <a:p>
            <a:pPr indent="-304800" lvl="0" marL="457200" rtl="0" algn="l">
              <a:spcBef>
                <a:spcPts val="1000"/>
              </a:spcBef>
              <a:spcAft>
                <a:spcPts val="0"/>
              </a:spcAft>
              <a:buSzPts val="1200"/>
              <a:buChar char="-"/>
            </a:pPr>
            <a:r>
              <a:rPr b="0" lang="fr-FR" sz="1200"/>
              <a:t>Stopwords à retraiter</a:t>
            </a:r>
            <a:endParaRPr b="0" sz="1200"/>
          </a:p>
          <a:p>
            <a:pPr indent="-304800" lvl="0" marL="457200" rtl="0" algn="l">
              <a:spcBef>
                <a:spcPts val="0"/>
              </a:spcBef>
              <a:spcAft>
                <a:spcPts val="0"/>
              </a:spcAft>
              <a:buSzPts val="1200"/>
              <a:buChar char="-"/>
            </a:pPr>
            <a:r>
              <a:rPr b="0" lang="fr-FR" sz="1200"/>
              <a:t>Plusieurs mots ensemble (bigrammes, trigrammes) à détecter</a:t>
            </a:r>
            <a:endParaRPr b="0" sz="1200"/>
          </a:p>
          <a:p>
            <a:pPr indent="0" lvl="0" marL="0" rtl="0" algn="l">
              <a:spcBef>
                <a:spcPts val="1000"/>
              </a:spcBef>
              <a:spcAft>
                <a:spcPts val="0"/>
              </a:spcAft>
              <a:buNone/>
            </a:pPr>
            <a:r>
              <a:t/>
            </a:r>
            <a:endParaRPr b="0" sz="1200"/>
          </a:p>
          <a:p>
            <a:pPr indent="0" lvl="0" marL="0" rtl="0" algn="l">
              <a:spcBef>
                <a:spcPts val="1000"/>
              </a:spcBef>
              <a:spcAft>
                <a:spcPts val="0"/>
              </a:spcAft>
              <a:buNone/>
            </a:pPr>
            <a:r>
              <a:rPr b="0" lang="fr-FR" sz="1200"/>
              <a:t>→ faire mieux : </a:t>
            </a:r>
            <a:endParaRPr b="0" sz="1200"/>
          </a:p>
          <a:p>
            <a:pPr indent="-304800" lvl="0" marL="457200" rtl="0" algn="l">
              <a:spcBef>
                <a:spcPts val="1000"/>
              </a:spcBef>
              <a:spcAft>
                <a:spcPts val="0"/>
              </a:spcAft>
              <a:buSzPts val="1200"/>
              <a:buChar char="-"/>
            </a:pPr>
            <a:r>
              <a:rPr b="0" lang="fr-FR" sz="1200"/>
              <a:t>pour chaque mot-clé, on donne une note associée (soit la note de l’avis entier, soit mieux, évaluer le niveau de satisfaction pour ce mot-clé en particulier. Car dans un avis, on peut aborder plusieurs thèmes ou mots-clés, avec des niveaux de satisfaction différents, et la note finale est globale.)</a:t>
            </a:r>
            <a:endParaRPr b="0" sz="1200"/>
          </a:p>
          <a:p>
            <a:pPr indent="-304800" lvl="0" marL="457200" rtl="0" algn="l">
              <a:spcBef>
                <a:spcPts val="0"/>
              </a:spcBef>
              <a:spcAft>
                <a:spcPts val="0"/>
              </a:spcAft>
              <a:buSzPts val="1200"/>
              <a:buChar char="-"/>
            </a:pPr>
            <a:r>
              <a:rPr b="0" lang="fr-FR" sz="1200"/>
              <a:t>Détecter des termes similaires : espace de jeux et salle de jeux</a:t>
            </a:r>
            <a:endParaRPr b="0" sz="1200"/>
          </a:p>
        </p:txBody>
      </p:sp>
      <p:pic>
        <p:nvPicPr>
          <p:cNvPr id="125" name="Google Shape;125;p21"/>
          <p:cNvPicPr preferRelativeResize="0"/>
          <p:nvPr/>
        </p:nvPicPr>
        <p:blipFill rotWithShape="1">
          <a:blip r:embed="rId4">
            <a:alphaModFix/>
          </a:blip>
          <a:srcRect b="0" l="0" r="0" t="66187"/>
          <a:stretch/>
        </p:blipFill>
        <p:spPr>
          <a:xfrm>
            <a:off x="5768650" y="2429450"/>
            <a:ext cx="3133650" cy="875550"/>
          </a:xfrm>
          <a:prstGeom prst="rect">
            <a:avLst/>
          </a:prstGeom>
          <a:noFill/>
          <a:ln>
            <a:noFill/>
          </a:ln>
          <a:effectLst>
            <a:outerShdw blurRad="57150" rotWithShape="0" algn="bl" dir="5400000" dist="19050">
              <a:srgbClr val="000000">
                <a:alpha val="50000"/>
              </a:srgbClr>
            </a:outerShdw>
          </a:effectLst>
        </p:spPr>
      </p:pic>
      <p:pic>
        <p:nvPicPr>
          <p:cNvPr id="126" name="Google Shape;126;p21"/>
          <p:cNvPicPr preferRelativeResize="0"/>
          <p:nvPr/>
        </p:nvPicPr>
        <p:blipFill>
          <a:blip r:embed="rId5">
            <a:alphaModFix/>
          </a:blip>
          <a:stretch>
            <a:fillRect/>
          </a:stretch>
        </p:blipFill>
        <p:spPr>
          <a:xfrm>
            <a:off x="4800425" y="3374400"/>
            <a:ext cx="4154425" cy="12491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Contexte Avis Google &amp; Amazon (2/3)</a:t>
            </a:r>
            <a:endParaRPr/>
          </a:p>
        </p:txBody>
      </p:sp>
      <p:sp>
        <p:nvSpPr>
          <p:cNvPr id="133" name="Google Shape;133;p22"/>
          <p:cNvSpPr txBox="1"/>
          <p:nvPr>
            <p:ph idx="1" type="body"/>
          </p:nvPr>
        </p:nvSpPr>
        <p:spPr>
          <a:xfrm>
            <a:off x="417625" y="901325"/>
            <a:ext cx="4460400" cy="39360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a:t>Focus sur les stops words</a:t>
            </a:r>
            <a:endParaRPr b="0"/>
          </a:p>
          <a:p>
            <a:pPr indent="0" lvl="0" marL="0" rtl="0" algn="l">
              <a:spcBef>
                <a:spcPts val="1000"/>
              </a:spcBef>
              <a:spcAft>
                <a:spcPts val="0"/>
              </a:spcAft>
              <a:buNone/>
            </a:pPr>
            <a:r>
              <a:rPr b="0" lang="fr-FR"/>
              <a:t>Un nettoyage de “stop words” semble être réalisé.</a:t>
            </a:r>
            <a:endParaRPr b="0"/>
          </a:p>
          <a:p>
            <a:pPr indent="0" lvl="0" marL="0" rtl="0" algn="l">
              <a:spcBef>
                <a:spcPts val="1000"/>
              </a:spcBef>
              <a:spcAft>
                <a:spcPts val="0"/>
              </a:spcAft>
              <a:buNone/>
            </a:pPr>
            <a:r>
              <a:rPr b="0" lang="fr-FR"/>
              <a:t>Pour “très”, son utilité peut être discutable.</a:t>
            </a:r>
            <a:endParaRPr b="0"/>
          </a:p>
          <a:p>
            <a:pPr indent="0" lvl="0" marL="0" rtl="0" algn="l">
              <a:spcBef>
                <a:spcPts val="1000"/>
              </a:spcBef>
              <a:spcAft>
                <a:spcPts val="0"/>
              </a:spcAft>
              <a:buNone/>
            </a:pPr>
            <a:r>
              <a:rPr b="0" lang="fr-FR"/>
              <a:t>Ce produit est un meuble/une bibliothèque, donc le mot “meuble” pourrait être considéré comme un stop word.</a:t>
            </a:r>
            <a:endParaRPr b="0"/>
          </a:p>
          <a:p>
            <a:pPr indent="0" lvl="0" marL="0" rtl="0" algn="l">
              <a:spcBef>
                <a:spcPts val="1000"/>
              </a:spcBef>
              <a:spcAft>
                <a:spcPts val="0"/>
              </a:spcAft>
              <a:buNone/>
            </a:pPr>
            <a:r>
              <a:rPr b="0" lang="fr-FR"/>
              <a:t>Renseignements à tirer : même si Google et Amazon sont à la pointe en matière de R&amp;D en NLP, mais on voit que pour certains cas d’usage, des techniques simples sont toujours utilisées.</a:t>
            </a:r>
            <a:endParaRPr b="0"/>
          </a:p>
          <a:p>
            <a:pPr indent="0" lvl="0" marL="0" rtl="0" algn="l">
              <a:spcBef>
                <a:spcPts val="1000"/>
              </a:spcBef>
              <a:spcAft>
                <a:spcPts val="0"/>
              </a:spcAft>
              <a:buNone/>
            </a:pPr>
            <a:r>
              <a:rPr b="0" lang="fr-FR"/>
              <a:t>En pratique, les stops words sont de deux types</a:t>
            </a:r>
            <a:endParaRPr b="0"/>
          </a:p>
          <a:p>
            <a:pPr indent="-317500" lvl="0" marL="457200" rtl="0" algn="l">
              <a:spcBef>
                <a:spcPts val="1000"/>
              </a:spcBef>
              <a:spcAft>
                <a:spcPts val="0"/>
              </a:spcAft>
              <a:buSzPts val="1400"/>
              <a:buChar char="-"/>
            </a:pPr>
            <a:r>
              <a:rPr b="0" lang="fr-FR"/>
              <a:t>stop words génériques</a:t>
            </a:r>
            <a:endParaRPr b="0"/>
          </a:p>
          <a:p>
            <a:pPr indent="-317500" lvl="0" marL="457200" rtl="0" algn="l">
              <a:spcBef>
                <a:spcPts val="0"/>
              </a:spcBef>
              <a:spcAft>
                <a:spcPts val="0"/>
              </a:spcAft>
              <a:buSzPts val="1400"/>
              <a:buChar char="-"/>
            </a:pPr>
            <a:r>
              <a:rPr b="0" lang="fr-FR"/>
              <a:t>stop words par domaine</a:t>
            </a:r>
            <a:endParaRPr b="0"/>
          </a:p>
          <a:p>
            <a:pPr indent="0" lvl="0" marL="0" rtl="0" algn="l">
              <a:spcBef>
                <a:spcPts val="1000"/>
              </a:spcBef>
              <a:spcAft>
                <a:spcPts val="0"/>
              </a:spcAft>
              <a:buNone/>
            </a:pPr>
            <a:r>
              <a:rPr b="0" lang="fr-FR"/>
              <a:t>Et la fréquence permet de mettre en évidence la plupart d’entre </a:t>
            </a:r>
            <a:r>
              <a:rPr b="0" lang="fr-FR"/>
              <a:t>eux…</a:t>
            </a:r>
            <a:endParaRPr b="0"/>
          </a:p>
        </p:txBody>
      </p:sp>
      <p:pic>
        <p:nvPicPr>
          <p:cNvPr id="134" name="Google Shape;134;p22"/>
          <p:cNvPicPr preferRelativeResize="0"/>
          <p:nvPr/>
        </p:nvPicPr>
        <p:blipFill>
          <a:blip r:embed="rId3">
            <a:alphaModFix/>
          </a:blip>
          <a:stretch>
            <a:fillRect/>
          </a:stretch>
        </p:blipFill>
        <p:spPr>
          <a:xfrm>
            <a:off x="5056675" y="1308725"/>
            <a:ext cx="3697825" cy="2526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Contexte Avis Google &amp; Amazon (3/3)</a:t>
            </a:r>
            <a:endParaRPr/>
          </a:p>
        </p:txBody>
      </p:sp>
      <p:sp>
        <p:nvSpPr>
          <p:cNvPr id="141" name="Google Shape;141;p23"/>
          <p:cNvSpPr txBox="1"/>
          <p:nvPr>
            <p:ph idx="1" type="body"/>
          </p:nvPr>
        </p:nvSpPr>
        <p:spPr>
          <a:xfrm>
            <a:off x="417625" y="857975"/>
            <a:ext cx="3963900" cy="40245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b="0" lang="fr-FR" sz="1200"/>
              <a:t>Sur Amazon, des thèmes semblent être détectés automatiquement à partir des avis. Ils sont ensuite proposés pour être notés, lorsqu’un client laisse un commentaire. Il est possible de supprimer les thèmes si le client ne les juge pas suffisamment pertinents.</a:t>
            </a:r>
            <a:endParaRPr b="0" sz="1200"/>
          </a:p>
          <a:p>
            <a:pPr indent="0" lvl="0" marL="0" rtl="0" algn="l">
              <a:spcBef>
                <a:spcPts val="1000"/>
              </a:spcBef>
              <a:spcAft>
                <a:spcPts val="0"/>
              </a:spcAft>
              <a:buNone/>
            </a:pPr>
            <a:r>
              <a:rPr b="0" lang="fr-FR" sz="1200"/>
              <a:t>À la fin, on a donc des notes pour des thèmes spécifiques.</a:t>
            </a:r>
            <a:endParaRPr b="0" sz="1200"/>
          </a:p>
          <a:p>
            <a:pPr indent="0" lvl="0" marL="0" rtl="0" algn="l">
              <a:spcBef>
                <a:spcPts val="1000"/>
              </a:spcBef>
              <a:spcAft>
                <a:spcPts val="0"/>
              </a:spcAft>
              <a:buNone/>
            </a:pPr>
            <a:r>
              <a:rPr b="0" lang="fr-FR" sz="1200"/>
              <a:t>Sur Google, on constate la même fonctionnalité, mais apparemment uniquement pour les hôtels. Et parfois, des phrases entières sont proposées.</a:t>
            </a:r>
            <a:endParaRPr b="0" sz="1200"/>
          </a:p>
          <a:p>
            <a:pPr indent="0" lvl="0" marL="0" rtl="0" algn="l">
              <a:spcBef>
                <a:spcPts val="1000"/>
              </a:spcBef>
              <a:spcAft>
                <a:spcPts val="0"/>
              </a:spcAft>
              <a:buNone/>
            </a:pPr>
            <a:r>
              <a:t/>
            </a:r>
            <a:endParaRPr b="0" sz="1200"/>
          </a:p>
          <a:p>
            <a:pPr indent="0" lvl="0" marL="0" rtl="0" algn="l">
              <a:spcBef>
                <a:spcPts val="1000"/>
              </a:spcBef>
              <a:spcAft>
                <a:spcPts val="0"/>
              </a:spcAft>
              <a:buNone/>
            </a:pPr>
            <a:r>
              <a:rPr b="0" lang="fr-FR" sz="1200"/>
              <a:t>Ainsi, on peut tirer les enseignements </a:t>
            </a:r>
            <a:r>
              <a:rPr b="0" lang="fr-FR" sz="1200"/>
              <a:t>suivants :</a:t>
            </a:r>
            <a:endParaRPr b="0" sz="1200"/>
          </a:p>
          <a:p>
            <a:pPr indent="-304800" lvl="0" marL="457200" rtl="0" algn="l">
              <a:spcBef>
                <a:spcPts val="1000"/>
              </a:spcBef>
              <a:spcAft>
                <a:spcPts val="0"/>
              </a:spcAft>
              <a:buSzPts val="1200"/>
              <a:buChar char="-"/>
            </a:pPr>
            <a:r>
              <a:rPr b="0" lang="fr-FR" sz="1200"/>
              <a:t>La création des thèmes n’est pas facile et ne peut pas être automatisé.</a:t>
            </a:r>
            <a:endParaRPr b="0" sz="1200"/>
          </a:p>
          <a:p>
            <a:pPr indent="-304800" lvl="0" marL="457200" rtl="0" algn="l">
              <a:spcBef>
                <a:spcPts val="0"/>
              </a:spcBef>
              <a:spcAft>
                <a:spcPts val="0"/>
              </a:spcAft>
              <a:buSzPts val="1200"/>
              <a:buChar char="-"/>
            </a:pPr>
            <a:r>
              <a:rPr b="0" lang="fr-FR" sz="1200"/>
              <a:t>Les thèmes doivent être définis par des experts. Selon les produits, ils ne sont pas les mêmes.</a:t>
            </a:r>
            <a:endParaRPr b="0" sz="1200"/>
          </a:p>
        </p:txBody>
      </p:sp>
      <p:pic>
        <p:nvPicPr>
          <p:cNvPr id="142" name="Google Shape;142;p23"/>
          <p:cNvPicPr preferRelativeResize="0"/>
          <p:nvPr/>
        </p:nvPicPr>
        <p:blipFill>
          <a:blip r:embed="rId3">
            <a:alphaModFix/>
          </a:blip>
          <a:stretch>
            <a:fillRect/>
          </a:stretch>
        </p:blipFill>
        <p:spPr>
          <a:xfrm>
            <a:off x="7466998" y="587375"/>
            <a:ext cx="1518950" cy="2276301"/>
          </a:xfrm>
          <a:prstGeom prst="rect">
            <a:avLst/>
          </a:prstGeom>
          <a:noFill/>
          <a:ln>
            <a:noFill/>
          </a:ln>
          <a:effectLst>
            <a:outerShdw blurRad="57150" rotWithShape="0" algn="bl" dir="5400000" dist="19050">
              <a:srgbClr val="000000">
                <a:alpha val="50000"/>
              </a:srgbClr>
            </a:outerShdw>
          </a:effectLst>
        </p:spPr>
      </p:pic>
      <p:pic>
        <p:nvPicPr>
          <p:cNvPr id="143" name="Google Shape;143;p23"/>
          <p:cNvPicPr preferRelativeResize="0"/>
          <p:nvPr/>
        </p:nvPicPr>
        <p:blipFill rotWithShape="1">
          <a:blip r:embed="rId4">
            <a:alphaModFix/>
          </a:blip>
          <a:srcRect b="0" l="0" r="14317" t="0"/>
          <a:stretch/>
        </p:blipFill>
        <p:spPr>
          <a:xfrm>
            <a:off x="7545198" y="3286413"/>
            <a:ext cx="1440749" cy="1447099"/>
          </a:xfrm>
          <a:prstGeom prst="rect">
            <a:avLst/>
          </a:prstGeom>
          <a:noFill/>
          <a:ln>
            <a:noFill/>
          </a:ln>
          <a:effectLst>
            <a:outerShdw blurRad="57150" rotWithShape="0" algn="bl" dir="5400000" dist="19050">
              <a:srgbClr val="000000">
                <a:alpha val="50000"/>
              </a:srgbClr>
            </a:outerShdw>
          </a:effectLst>
        </p:spPr>
      </p:pic>
      <p:pic>
        <p:nvPicPr>
          <p:cNvPr id="144" name="Google Shape;144;p23"/>
          <p:cNvPicPr preferRelativeResize="0"/>
          <p:nvPr/>
        </p:nvPicPr>
        <p:blipFill rotWithShape="1">
          <a:blip r:embed="rId5">
            <a:alphaModFix/>
          </a:blip>
          <a:srcRect b="9710" l="12792" r="10101" t="3664"/>
          <a:stretch/>
        </p:blipFill>
        <p:spPr>
          <a:xfrm>
            <a:off x="6208987" y="637100"/>
            <a:ext cx="1160800" cy="2363151"/>
          </a:xfrm>
          <a:prstGeom prst="rect">
            <a:avLst/>
          </a:prstGeom>
          <a:noFill/>
          <a:ln>
            <a:noFill/>
          </a:ln>
          <a:effectLst>
            <a:outerShdw blurRad="57150" rotWithShape="0" algn="bl" dir="5400000" dist="19050">
              <a:srgbClr val="000000">
                <a:alpha val="50000"/>
              </a:srgbClr>
            </a:outerShdw>
          </a:effectLst>
        </p:spPr>
      </p:pic>
      <p:sp>
        <p:nvSpPr>
          <p:cNvPr id="145" name="Google Shape;145;p23"/>
          <p:cNvSpPr txBox="1"/>
          <p:nvPr>
            <p:ph idx="1" type="body"/>
          </p:nvPr>
        </p:nvSpPr>
        <p:spPr>
          <a:xfrm>
            <a:off x="4946550" y="857975"/>
            <a:ext cx="1165200" cy="856500"/>
          </a:xfrm>
          <a:prstGeom prst="rect">
            <a:avLst/>
          </a:prstGeom>
          <a:ln cap="flat" cmpd="sng" w="9525">
            <a:solidFill>
              <a:srgbClr val="980000"/>
            </a:solidFill>
            <a:prstDash val="solid"/>
            <a:round/>
            <a:headEnd len="sm" w="sm" type="none"/>
            <a:tailEnd len="sm" w="sm" type="none"/>
          </a:ln>
        </p:spPr>
        <p:txBody>
          <a:bodyPr anchorCtr="0" anchor="t" bIns="38475" lIns="62300" spcFirstLastPara="1" rIns="31150" wrap="square" tIns="38475">
            <a:noAutofit/>
          </a:bodyPr>
          <a:lstStyle/>
          <a:p>
            <a:pPr indent="0" lvl="0" marL="0" rtl="0" algn="l">
              <a:spcBef>
                <a:spcPts val="1000"/>
              </a:spcBef>
              <a:spcAft>
                <a:spcPts val="0"/>
              </a:spcAft>
              <a:buNone/>
            </a:pPr>
            <a:r>
              <a:rPr b="0" lang="fr-FR" sz="800"/>
              <a:t>La proposition des critères est sans doute probabiliste. Et les thèmes sont indépendants. Car “facile à installer” et “facile à monter” sont similaires.</a:t>
            </a:r>
            <a:endParaRPr b="0" sz="800"/>
          </a:p>
        </p:txBody>
      </p:sp>
      <p:sp>
        <p:nvSpPr>
          <p:cNvPr id="146" name="Google Shape;146;p23"/>
          <p:cNvSpPr/>
          <p:nvPr/>
        </p:nvSpPr>
        <p:spPr>
          <a:xfrm>
            <a:off x="6208975" y="2420950"/>
            <a:ext cx="682500" cy="5793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3"/>
          <p:cNvCxnSpPr>
            <a:stCxn id="145" idx="2"/>
            <a:endCxn id="146" idx="0"/>
          </p:cNvCxnSpPr>
          <p:nvPr/>
        </p:nvCxnSpPr>
        <p:spPr>
          <a:xfrm>
            <a:off x="5529150" y="1714475"/>
            <a:ext cx="1021200" cy="706500"/>
          </a:xfrm>
          <a:prstGeom prst="straightConnector1">
            <a:avLst/>
          </a:prstGeom>
          <a:noFill/>
          <a:ln cap="flat" cmpd="sng" w="9525">
            <a:solidFill>
              <a:srgbClr val="980000"/>
            </a:solidFill>
            <a:prstDash val="solid"/>
            <a:round/>
            <a:headEnd len="med" w="med" type="none"/>
            <a:tailEnd len="med" w="med" type="triangle"/>
          </a:ln>
        </p:spPr>
      </p:cxnSp>
      <p:pic>
        <p:nvPicPr>
          <p:cNvPr id="148" name="Google Shape;148;p23"/>
          <p:cNvPicPr preferRelativeResize="0"/>
          <p:nvPr/>
        </p:nvPicPr>
        <p:blipFill>
          <a:blip r:embed="rId6">
            <a:alphaModFix/>
          </a:blip>
          <a:stretch>
            <a:fillRect/>
          </a:stretch>
        </p:blipFill>
        <p:spPr>
          <a:xfrm>
            <a:off x="5888750" y="3093475"/>
            <a:ext cx="1718574" cy="1705975"/>
          </a:xfrm>
          <a:prstGeom prst="rect">
            <a:avLst/>
          </a:prstGeom>
          <a:noFill/>
          <a:ln>
            <a:noFill/>
          </a:ln>
          <a:effectLst>
            <a:outerShdw blurRad="57150" rotWithShape="0" algn="bl" dir="5400000" dist="19050">
              <a:srgbClr val="000000">
                <a:alpha val="50000"/>
              </a:srgbClr>
            </a:outerShdw>
          </a:effectLst>
        </p:spPr>
      </p:pic>
      <p:sp>
        <p:nvSpPr>
          <p:cNvPr id="149" name="Google Shape;149;p23"/>
          <p:cNvSpPr txBox="1"/>
          <p:nvPr>
            <p:ph idx="1" type="body"/>
          </p:nvPr>
        </p:nvSpPr>
        <p:spPr>
          <a:xfrm>
            <a:off x="4572000" y="2831525"/>
            <a:ext cx="1165200" cy="788100"/>
          </a:xfrm>
          <a:prstGeom prst="rect">
            <a:avLst/>
          </a:prstGeom>
          <a:ln cap="flat" cmpd="sng" w="9525">
            <a:solidFill>
              <a:srgbClr val="980000"/>
            </a:solidFill>
            <a:prstDash val="solid"/>
            <a:round/>
            <a:headEnd len="sm" w="sm" type="none"/>
            <a:tailEnd len="sm" w="sm" type="none"/>
          </a:ln>
        </p:spPr>
        <p:txBody>
          <a:bodyPr anchorCtr="0" anchor="t" bIns="38475" lIns="62300" spcFirstLastPara="1" rIns="31150" wrap="square" tIns="38475">
            <a:noAutofit/>
          </a:bodyPr>
          <a:lstStyle/>
          <a:p>
            <a:pPr indent="0" lvl="0" marL="0" rtl="0" algn="l">
              <a:spcBef>
                <a:spcPts val="1000"/>
              </a:spcBef>
              <a:spcAft>
                <a:spcPts val="0"/>
              </a:spcAft>
              <a:buNone/>
            </a:pPr>
            <a:r>
              <a:rPr b="0" lang="fr-FR" sz="800"/>
              <a:t>Ces thèmes sous forme de phrases sont sûrement écrites en amont, puis une détection est réalisée avec des algorithmes de classification.</a:t>
            </a:r>
            <a:endParaRPr b="0" sz="800"/>
          </a:p>
        </p:txBody>
      </p:sp>
      <p:cxnSp>
        <p:nvCxnSpPr>
          <p:cNvPr id="150" name="Google Shape;150;p23"/>
          <p:cNvCxnSpPr>
            <a:stCxn id="149" idx="2"/>
            <a:endCxn id="148" idx="1"/>
          </p:cNvCxnSpPr>
          <p:nvPr/>
        </p:nvCxnSpPr>
        <p:spPr>
          <a:xfrm>
            <a:off x="5154600" y="3619625"/>
            <a:ext cx="734100" cy="3267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1.2</a:t>
            </a:r>
            <a:endParaRPr/>
          </a:p>
        </p:txBody>
      </p:sp>
      <p:sp>
        <p:nvSpPr>
          <p:cNvPr id="156" name="Google Shape;156;p24"/>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Présentation des données</a:t>
            </a:r>
            <a:endParaRPr>
              <a:solidFill>
                <a:schemeClr val="accent6"/>
              </a:solidFill>
            </a:endParaRPr>
          </a:p>
        </p:txBody>
      </p:sp>
      <p:sp>
        <p:nvSpPr>
          <p:cNvPr id="157" name="Google Shape;157;p24"/>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indent="-292100" lvl="0" marL="393700" rtl="0" algn="l">
              <a:lnSpc>
                <a:spcPct val="90000"/>
              </a:lnSpc>
              <a:spcBef>
                <a:spcPts val="200"/>
              </a:spcBef>
              <a:spcAft>
                <a:spcPts val="0"/>
              </a:spcAft>
              <a:buSzPts val="1600"/>
              <a:buChar char="▪"/>
            </a:pPr>
            <a:r>
              <a:rPr lang="fr-FR" sz="1600"/>
              <a:t>Visualisation l’évolution temporelle des notes</a:t>
            </a:r>
            <a:endParaRPr sz="1600"/>
          </a:p>
        </p:txBody>
      </p:sp>
      <p:sp>
        <p:nvSpPr>
          <p:cNvPr id="158" name="Google Shape;158;p24"/>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Présentation des données</a:t>
            </a:r>
            <a:endParaRPr/>
          </a:p>
        </p:txBody>
      </p:sp>
      <p:sp>
        <p:nvSpPr>
          <p:cNvPr id="164" name="Google Shape;164;p25"/>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1000"/>
              </a:spcBef>
              <a:spcAft>
                <a:spcPts val="0"/>
              </a:spcAft>
              <a:buSzPts val="1400"/>
              <a:buChar char="▪"/>
            </a:pPr>
            <a:r>
              <a:rPr lang="fr-FR"/>
              <a:t>Variables</a:t>
            </a:r>
            <a:endParaRPr/>
          </a:p>
          <a:p>
            <a:pPr indent="-266700" lvl="1" marL="787400" rtl="0" algn="l">
              <a:lnSpc>
                <a:spcPct val="90000"/>
              </a:lnSpc>
              <a:spcBef>
                <a:spcPts val="1000"/>
              </a:spcBef>
              <a:spcAft>
                <a:spcPts val="0"/>
              </a:spcAft>
              <a:buSzPts val="1200"/>
              <a:buChar char="–"/>
            </a:pPr>
            <a:r>
              <a:rPr lang="fr-FR"/>
              <a:t>Contextes de la publication des avis (auteur, date de publication)</a:t>
            </a:r>
            <a:endParaRPr/>
          </a:p>
          <a:p>
            <a:pPr indent="-266700" lvl="1" marL="787400" rtl="0" algn="l">
              <a:lnSpc>
                <a:spcPct val="90000"/>
              </a:lnSpc>
              <a:spcBef>
                <a:spcPts val="1000"/>
              </a:spcBef>
              <a:spcAft>
                <a:spcPts val="0"/>
              </a:spcAft>
              <a:buSzPts val="1200"/>
              <a:buChar char="–"/>
            </a:pPr>
            <a:r>
              <a:rPr lang="fr-FR"/>
              <a:t>Contexte du produit d’assurance (type de produit, assureur)</a:t>
            </a:r>
            <a:endParaRPr/>
          </a:p>
          <a:p>
            <a:pPr indent="-266700" lvl="1" marL="787400" rtl="0" algn="l">
              <a:lnSpc>
                <a:spcPct val="90000"/>
              </a:lnSpc>
              <a:spcBef>
                <a:spcPts val="1000"/>
              </a:spcBef>
              <a:spcAft>
                <a:spcPts val="0"/>
              </a:spcAft>
              <a:buSzPts val="1200"/>
              <a:buChar char="–"/>
            </a:pPr>
            <a:r>
              <a:rPr lang="fr-FR"/>
              <a:t>Avis client</a:t>
            </a:r>
            <a:endParaRPr/>
          </a:p>
          <a:p>
            <a:pPr indent="-266700" lvl="1" marL="787400" rtl="0" algn="l">
              <a:lnSpc>
                <a:spcPct val="90000"/>
              </a:lnSpc>
              <a:spcBef>
                <a:spcPts val="1000"/>
              </a:spcBef>
              <a:spcAft>
                <a:spcPts val="0"/>
              </a:spcAft>
              <a:buSzPts val="1200"/>
              <a:buChar char="–"/>
            </a:pPr>
            <a:r>
              <a:rPr lang="fr-FR"/>
              <a:t>Traduction de l’avis en anglais</a:t>
            </a:r>
            <a:endParaRPr/>
          </a:p>
          <a:p>
            <a:pPr indent="-266700" lvl="1" marL="787400" rtl="0" algn="l">
              <a:lnSpc>
                <a:spcPct val="90000"/>
              </a:lnSpc>
              <a:spcBef>
                <a:spcPts val="1000"/>
              </a:spcBef>
              <a:spcAft>
                <a:spcPts val="0"/>
              </a:spcAft>
              <a:buSzPts val="1200"/>
              <a:buChar char="–"/>
            </a:pPr>
            <a:r>
              <a:rPr lang="fr-FR"/>
              <a:t>Note associée</a:t>
            </a:r>
            <a:endParaRPr/>
          </a:p>
          <a:p>
            <a:pPr indent="-279400" lvl="0" marL="393700" rtl="0" algn="l">
              <a:lnSpc>
                <a:spcPct val="90000"/>
              </a:lnSpc>
              <a:spcBef>
                <a:spcPts val="1000"/>
              </a:spcBef>
              <a:spcAft>
                <a:spcPts val="0"/>
              </a:spcAft>
              <a:buSzPts val="1400"/>
              <a:buChar char="▪"/>
            </a:pPr>
            <a:r>
              <a:rPr lang="fr-FR"/>
              <a:t>Présenter les données avec les macro catégoriques (de manière pyramidale) pour que ce soit clair.</a:t>
            </a:r>
            <a:endParaRPr/>
          </a:p>
          <a:p>
            <a:pPr indent="-279400" lvl="0" marL="393700" rtl="0" algn="l">
              <a:lnSpc>
                <a:spcPct val="90000"/>
              </a:lnSpc>
              <a:spcBef>
                <a:spcPts val="1000"/>
              </a:spcBef>
              <a:spcAft>
                <a:spcPts val="0"/>
              </a:spcAft>
              <a:buSzPts val="1400"/>
              <a:buChar char="▪"/>
            </a:pPr>
            <a:r>
              <a:rPr lang="fr-FR"/>
              <a:t>Décrire quelques anomalies et la cause des anomalies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Traduction</a:t>
            </a:r>
            <a:endParaRPr/>
          </a:p>
        </p:txBody>
      </p:sp>
      <p:sp>
        <p:nvSpPr>
          <p:cNvPr id="171" name="Google Shape;171;p26"/>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Hugging face : </a:t>
            </a:r>
            <a:r>
              <a:rPr lang="fr-FR" u="sng">
                <a:solidFill>
                  <a:schemeClr val="hlink"/>
                </a:solidFill>
                <a:hlinkClick r:id="rId3"/>
              </a:rPr>
              <a:t>https://huggingface.co/tasks/translation</a:t>
            </a:r>
            <a:endParaRPr/>
          </a:p>
          <a:p>
            <a:pPr indent="-317500" lvl="0" marL="457200" rtl="0" algn="l">
              <a:spcBef>
                <a:spcPts val="0"/>
              </a:spcBef>
              <a:spcAft>
                <a:spcPts val="0"/>
              </a:spcAft>
              <a:buSzPts val="1400"/>
              <a:buChar char="-"/>
            </a:pPr>
            <a:r>
              <a:rPr lang="fr-FR"/>
              <a:t>Traduction avec Google Sheets, fonction googlestranslate</a:t>
            </a:r>
            <a:endParaRPr/>
          </a:p>
          <a:p>
            <a:pPr indent="-304800" lvl="1" marL="914400" rtl="0" algn="l">
              <a:spcBef>
                <a:spcPts val="0"/>
              </a:spcBef>
              <a:spcAft>
                <a:spcPts val="0"/>
              </a:spcAft>
              <a:buSzPts val="1200"/>
              <a:buChar char="-"/>
            </a:pPr>
            <a:r>
              <a:rPr lang="fr-FR"/>
              <a:t>Chacun prend un fichier, démo à faire</a:t>
            </a:r>
            <a:endParaRPr/>
          </a:p>
          <a:p>
            <a:pPr indent="-304800" lvl="1" marL="914400" rtl="0" algn="l">
              <a:spcBef>
                <a:spcPts val="0"/>
              </a:spcBef>
              <a:spcAft>
                <a:spcPts val="0"/>
              </a:spcAft>
              <a:buSzPts val="1200"/>
              <a:buChar char="-"/>
            </a:pPr>
            <a:r>
              <a:rPr lang="fr-FR"/>
              <a:t>Correction des textes à faire pour obtenir des traductions correctes</a:t>
            </a:r>
            <a:endParaRPr/>
          </a:p>
          <a:p>
            <a:pPr indent="-304800" lvl="1" marL="914400" rtl="0" algn="l">
              <a:spcBef>
                <a:spcPts val="0"/>
              </a:spcBef>
              <a:spcAft>
                <a:spcPts val="0"/>
              </a:spcAft>
              <a:buSzPts val="1200"/>
              <a:buChar char="-"/>
            </a:pPr>
            <a:r>
              <a:rPr lang="fr-FR"/>
              <a:t>https://drive.google.com/drive/folders/1ktwlY8jQJraANsPAM-pjsyGIVFu_T_xM?usp=sharing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Exemples d’observations</a:t>
            </a:r>
            <a:endParaRPr/>
          </a:p>
        </p:txBody>
      </p:sp>
      <p:sp>
        <p:nvSpPr>
          <p:cNvPr id="177" name="Google Shape;177;p27"/>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1000"/>
              </a:spcBef>
              <a:spcAft>
                <a:spcPts val="0"/>
              </a:spcAft>
              <a:buSzPts val="1400"/>
              <a:buChar char="▪"/>
            </a:pPr>
            <a:r>
              <a:rPr lang="fr-FR"/>
              <a:t>Donner quelques exemples d’observations</a:t>
            </a:r>
            <a:endParaRPr/>
          </a:p>
          <a:p>
            <a:pPr indent="-279400" lvl="0" marL="393700" rtl="0" algn="l">
              <a:lnSpc>
                <a:spcPct val="90000"/>
              </a:lnSpc>
              <a:spcBef>
                <a:spcPts val="1000"/>
              </a:spcBef>
              <a:spcAft>
                <a:spcPts val="0"/>
              </a:spcAft>
              <a:buSzPts val="1400"/>
              <a:buChar char="▪"/>
            </a:pPr>
            <a:r>
              <a:rPr lang="fr-FR"/>
              <a:t>Mettre en évidence des anomalies, des fautes d’orthographes, des erreurs de traductions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Métriques utilisées</a:t>
            </a:r>
            <a:endParaRPr/>
          </a:p>
        </p:txBody>
      </p:sp>
      <p:sp>
        <p:nvSpPr>
          <p:cNvPr id="183" name="Google Shape;183;p28"/>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a:t>Métriques (moyenne, densité) avant le nettoyage</a:t>
            </a:r>
            <a:endParaRPr/>
          </a:p>
          <a:p>
            <a:pPr indent="-292100" lvl="0" marL="393700" rtl="0" algn="l">
              <a:lnSpc>
                <a:spcPct val="90000"/>
              </a:lnSpc>
              <a:spcBef>
                <a:spcPts val="200"/>
              </a:spcBef>
              <a:spcAft>
                <a:spcPts val="0"/>
              </a:spcAft>
              <a:buSzPts val="1600"/>
              <a:buChar char="▪"/>
            </a:pPr>
            <a:r>
              <a:rPr lang="fr-FR"/>
              <a:t>Métriques après le nettoyage</a:t>
            </a:r>
            <a:endParaRPr/>
          </a:p>
          <a:p>
            <a:pPr indent="-292100" lvl="0" marL="393700" rtl="0" algn="l">
              <a:lnSpc>
                <a:spcPct val="90000"/>
              </a:lnSpc>
              <a:spcBef>
                <a:spcPts val="200"/>
              </a:spcBef>
              <a:spcAft>
                <a:spcPts val="0"/>
              </a:spcAft>
              <a:buSzPts val="1600"/>
              <a:buChar char="▪"/>
            </a:pPr>
            <a:r>
              <a:rPr lang="fr-FR"/>
              <a:t>Compter le nombre de lignes supprimées et leurs motifs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2</a:t>
            </a:r>
            <a:endParaRPr/>
          </a:p>
        </p:txBody>
      </p:sp>
      <p:sp>
        <p:nvSpPr>
          <p:cNvPr id="190" name="Google Shape;190;p29"/>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Exploration/Transformation/</a:t>
            </a:r>
            <a:endParaRPr/>
          </a:p>
          <a:p>
            <a:pPr indent="0" lvl="0" marL="0" rtl="0" algn="l">
              <a:spcBef>
                <a:spcPts val="200"/>
              </a:spcBef>
              <a:spcAft>
                <a:spcPts val="0"/>
              </a:spcAft>
              <a:buClr>
                <a:srgbClr val="000000"/>
              </a:buClr>
              <a:buSzPts val="3800"/>
              <a:buFont typeface="Arial"/>
              <a:buNone/>
            </a:pPr>
            <a:r>
              <a:rPr lang="fr-FR"/>
              <a:t>feature engineering</a:t>
            </a:r>
            <a:endParaRPr/>
          </a:p>
        </p:txBody>
      </p:sp>
      <p:sp>
        <p:nvSpPr>
          <p:cNvPr id="191" name="Google Shape;191;p29"/>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Nettoyage des données</a:t>
            </a:r>
            <a:endParaRPr sz="1800"/>
          </a:p>
          <a:p>
            <a:pPr indent="-304800" lvl="0" marL="393700" rtl="0" algn="l">
              <a:lnSpc>
                <a:spcPct val="90000"/>
              </a:lnSpc>
              <a:spcBef>
                <a:spcPts val="200"/>
              </a:spcBef>
              <a:spcAft>
                <a:spcPts val="0"/>
              </a:spcAft>
              <a:buSzPts val="1800"/>
              <a:buChar char="▪"/>
            </a:pPr>
            <a:r>
              <a:rPr lang="fr-FR" sz="1800"/>
              <a:t>Exploration simple et nettoyage</a:t>
            </a:r>
            <a:endParaRPr sz="1800"/>
          </a:p>
          <a:p>
            <a:pPr indent="-304800" lvl="0" marL="393700" rtl="0" algn="l">
              <a:lnSpc>
                <a:spcPct val="90000"/>
              </a:lnSpc>
              <a:spcBef>
                <a:spcPts val="200"/>
              </a:spcBef>
              <a:spcAft>
                <a:spcPts val="0"/>
              </a:spcAft>
              <a:buSzPts val="1800"/>
              <a:buChar char="▪"/>
            </a:pPr>
            <a:r>
              <a:rPr lang="fr-FR" sz="1800"/>
              <a:t>Word embedding (self-supervisé)</a:t>
            </a:r>
            <a:endParaRPr sz="1800"/>
          </a:p>
          <a:p>
            <a:pPr indent="-304800" lvl="0" marL="393700" rtl="0" algn="l">
              <a:lnSpc>
                <a:spcPct val="90000"/>
              </a:lnSpc>
              <a:spcBef>
                <a:spcPts val="200"/>
              </a:spcBef>
              <a:spcAft>
                <a:spcPts val="0"/>
              </a:spcAft>
              <a:buSzPts val="1800"/>
              <a:buChar char="▪"/>
            </a:pPr>
            <a:r>
              <a:rPr lang="fr-FR" sz="1800"/>
              <a:t>Autres tâches NLP</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a:t>
            </a:r>
            <a:r>
              <a:rPr lang="fr-FR"/>
              <a:t>.1</a:t>
            </a:r>
            <a:endParaRPr/>
          </a:p>
        </p:txBody>
      </p:sp>
      <p:sp>
        <p:nvSpPr>
          <p:cNvPr id="197" name="Google Shape;197;p30"/>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Nettoyage des données</a:t>
            </a:r>
            <a:endParaRPr>
              <a:solidFill>
                <a:schemeClr val="accent6"/>
              </a:solidFill>
            </a:endParaRPr>
          </a:p>
        </p:txBody>
      </p:sp>
      <p:sp>
        <p:nvSpPr>
          <p:cNvPr id="198" name="Google Shape;198;p30"/>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indent="-292100" lvl="0" marL="393700" rtl="0" algn="l">
              <a:lnSpc>
                <a:spcPct val="90000"/>
              </a:lnSpc>
              <a:spcBef>
                <a:spcPts val="200"/>
              </a:spcBef>
              <a:spcAft>
                <a:spcPts val="0"/>
              </a:spcAft>
              <a:buSzPts val="1600"/>
              <a:buChar char="▪"/>
            </a:pPr>
            <a:r>
              <a:rPr lang="fr-FR" sz="1600"/>
              <a:t>Visualisation l’évolution temporelle des notes</a:t>
            </a:r>
            <a:endParaRPr sz="1600"/>
          </a:p>
        </p:txBody>
      </p:sp>
      <p:sp>
        <p:nvSpPr>
          <p:cNvPr id="199" name="Google Shape;199;p30"/>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 name="Shape 65"/>
        <p:cNvGrpSpPr/>
        <p:nvPr/>
      </p:nvGrpSpPr>
      <p:grpSpPr>
        <a:xfrm>
          <a:off x="0" y="0"/>
          <a:ext cx="0" cy="0"/>
          <a:chOff x="0" y="0"/>
          <a:chExt cx="0" cy="0"/>
        </a:xfrm>
      </p:grpSpPr>
      <p:sp>
        <p:nvSpPr>
          <p:cNvPr id="66" name="Google Shape;66;p1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Todo</a:t>
            </a:r>
            <a:endParaRPr sz="2400"/>
          </a:p>
        </p:txBody>
      </p:sp>
      <p:sp>
        <p:nvSpPr>
          <p:cNvPr id="67" name="Google Shape;67;p13"/>
          <p:cNvSpPr txBox="1"/>
          <p:nvPr>
            <p:ph idx="1" type="body"/>
          </p:nvPr>
        </p:nvSpPr>
        <p:spPr>
          <a:xfrm>
            <a:off x="417625" y="914900"/>
            <a:ext cx="8308800" cy="33786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Traduction, fonctionnement avec Google sheets, chacun prend un fichier</a:t>
            </a:r>
            <a:endParaRPr/>
          </a:p>
          <a:p>
            <a:pPr indent="-317500" lvl="0" marL="457200" rtl="0" algn="l">
              <a:spcBef>
                <a:spcPts val="0"/>
              </a:spcBef>
              <a:spcAft>
                <a:spcPts val="0"/>
              </a:spcAft>
              <a:buSzPts val="1400"/>
              <a:buChar char="-"/>
            </a:pPr>
            <a:r>
              <a:rPr lang="fr-FR"/>
              <a:t>Ne pas faire de K means après ACP</a:t>
            </a:r>
            <a:endParaRPr/>
          </a:p>
          <a:p>
            <a:pPr indent="-317500" lvl="0" marL="457200" rtl="0" algn="l">
              <a:spcBef>
                <a:spcPts val="0"/>
              </a:spcBef>
              <a:spcAft>
                <a:spcPts val="0"/>
              </a:spcAft>
              <a:buSzPts val="1400"/>
              <a:buChar char="-"/>
            </a:pPr>
            <a:r>
              <a:rPr lang="fr-FR"/>
              <a:t>Présentation d’articles scientifiques ou des concepts</a:t>
            </a:r>
            <a:endParaRPr/>
          </a:p>
          <a:p>
            <a:pPr indent="-317500" lvl="1" marL="914400" rtl="0" algn="l">
              <a:spcBef>
                <a:spcPts val="0"/>
              </a:spcBef>
              <a:spcAft>
                <a:spcPts val="0"/>
              </a:spcAft>
              <a:buSzPts val="1400"/>
              <a:buChar char="-"/>
            </a:pPr>
            <a:r>
              <a:rPr lang="fr-FR" sz="1400"/>
              <a:t>Chatbot (chatGPT)</a:t>
            </a:r>
            <a:endParaRPr sz="1400"/>
          </a:p>
          <a:p>
            <a:pPr indent="-317500" lvl="1" marL="914400" rtl="0" algn="l">
              <a:spcBef>
                <a:spcPts val="0"/>
              </a:spcBef>
              <a:spcAft>
                <a:spcPts val="0"/>
              </a:spcAft>
              <a:buSzPts val="1400"/>
              <a:buChar char="-"/>
            </a:pPr>
            <a:r>
              <a:rPr lang="fr-FR" sz="1400"/>
              <a:t>Génération de textes</a:t>
            </a:r>
            <a:endParaRPr sz="1400"/>
          </a:p>
          <a:p>
            <a:pPr indent="-317500" lvl="1" marL="914400" rtl="0" algn="l">
              <a:spcBef>
                <a:spcPts val="0"/>
              </a:spcBef>
              <a:spcAft>
                <a:spcPts val="0"/>
              </a:spcAft>
              <a:buSzPts val="1400"/>
              <a:buChar char="-"/>
            </a:pPr>
            <a:r>
              <a:rPr lang="fr-FR" sz="1400"/>
              <a:t>Embedding de phrases (USE)</a:t>
            </a:r>
            <a:endParaRPr sz="1400"/>
          </a:p>
          <a:p>
            <a:pPr indent="-317500" lvl="1" marL="914400" rtl="0" algn="l">
              <a:spcBef>
                <a:spcPts val="0"/>
              </a:spcBef>
              <a:spcAft>
                <a:spcPts val="0"/>
              </a:spcAft>
              <a:buSzPts val="1400"/>
              <a:buChar char="-"/>
            </a:pPr>
            <a:r>
              <a:rPr lang="fr-FR" sz="1400"/>
              <a:t>Résumé de texte</a:t>
            </a:r>
            <a:endParaRPr sz="1400"/>
          </a:p>
          <a:p>
            <a:pPr indent="-317500" lvl="1" marL="914400" rtl="0" algn="l">
              <a:spcBef>
                <a:spcPts val="0"/>
              </a:spcBef>
              <a:spcAft>
                <a:spcPts val="0"/>
              </a:spcAft>
              <a:buSzPts val="1400"/>
              <a:buChar char="-"/>
            </a:pPr>
            <a:r>
              <a:rPr lang="fr-FR" sz="1400"/>
              <a:t>Traduction de textes</a:t>
            </a:r>
            <a:endParaRPr sz="1400"/>
          </a:p>
          <a:p>
            <a:pPr indent="-317500" lvl="1" marL="914400" rtl="0" algn="l">
              <a:spcBef>
                <a:spcPts val="0"/>
              </a:spcBef>
              <a:spcAft>
                <a:spcPts val="0"/>
              </a:spcAft>
              <a:buSzPts val="1400"/>
              <a:buChar char="-"/>
            </a:pPr>
            <a:r>
              <a:rPr lang="fr-FR" sz="1400"/>
              <a:t>Génération d'images à partir des textes (Dall-E)</a:t>
            </a:r>
            <a:endParaRPr sz="1400"/>
          </a:p>
          <a:p>
            <a:pPr indent="-317500" lvl="1" marL="914400" rtl="0" algn="l">
              <a:spcBef>
                <a:spcPts val="0"/>
              </a:spcBef>
              <a:spcAft>
                <a:spcPts val="0"/>
              </a:spcAft>
              <a:buSzPts val="1400"/>
              <a:buChar char="-"/>
            </a:pPr>
            <a:r>
              <a:rPr lang="fr-FR" sz="1400"/>
              <a:t>Transformers</a:t>
            </a:r>
            <a:endParaRPr sz="1400"/>
          </a:p>
          <a:p>
            <a:pPr indent="-317500" lvl="1" marL="914400" rtl="0" algn="l">
              <a:spcBef>
                <a:spcPts val="0"/>
              </a:spcBef>
              <a:spcAft>
                <a:spcPts val="0"/>
              </a:spcAft>
              <a:buSzPts val="1400"/>
              <a:buChar char="-"/>
            </a:pPr>
            <a:r>
              <a:rPr lang="fr-FR" sz="1400"/>
              <a:t>BERT et variantes</a:t>
            </a:r>
            <a:endParaRPr sz="1400"/>
          </a:p>
          <a:p>
            <a:pPr indent="-317500" lvl="0" marL="457200" rtl="0" algn="l">
              <a:spcBef>
                <a:spcPts val="0"/>
              </a:spcBef>
              <a:spcAft>
                <a:spcPts val="0"/>
              </a:spcAft>
              <a:buSzPts val="1400"/>
              <a:buChar char="-"/>
            </a:pPr>
            <a:r>
              <a:rPr lang="fr-FR"/>
              <a:t>Correcteur d’orthographe</a:t>
            </a:r>
            <a:endParaRPr/>
          </a:p>
          <a:p>
            <a:pPr indent="-317500" lvl="0" marL="457200" rtl="0" algn="l">
              <a:spcBef>
                <a:spcPts val="0"/>
              </a:spcBef>
              <a:spcAft>
                <a:spcPts val="0"/>
              </a:spcAft>
              <a:buSzPts val="1400"/>
              <a:buChar char="-"/>
            </a:pPr>
            <a:r>
              <a:rPr lang="fr-FR"/>
              <a:t>Choix des thèmes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Nettoyages simples</a:t>
            </a:r>
            <a:endParaRPr/>
          </a:p>
        </p:txBody>
      </p:sp>
      <p:sp>
        <p:nvSpPr>
          <p:cNvPr id="206" name="Google Shape;206;p31"/>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Dates d’expérience et date de publication</a:t>
            </a:r>
            <a:endParaRPr/>
          </a:p>
          <a:p>
            <a:pPr indent="-304800" lvl="1" marL="914400" rtl="0" algn="l">
              <a:spcBef>
                <a:spcPts val="0"/>
              </a:spcBef>
              <a:spcAft>
                <a:spcPts val="0"/>
              </a:spcAft>
              <a:buSzPts val="1200"/>
              <a:buChar char="-"/>
            </a:pPr>
            <a:r>
              <a:rPr lang="fr-FR" u="sng">
                <a:solidFill>
                  <a:schemeClr val="hlink"/>
                </a:solidFill>
                <a:hlinkClick r:id="rId3"/>
              </a:rPr>
              <a:t>https://pbpython.com/text-cleaning.html</a:t>
            </a:r>
            <a:endParaRPr/>
          </a:p>
          <a:p>
            <a:pPr indent="-317500" lvl="0" marL="457200" rtl="0" algn="l">
              <a:spcBef>
                <a:spcPts val="0"/>
              </a:spcBef>
              <a:spcAft>
                <a:spcPts val="0"/>
              </a:spcAft>
              <a:buSzPts val="1400"/>
              <a:buChar char="-"/>
            </a:pPr>
            <a:r>
              <a:rPr lang="fr-FR"/>
              <a:t>Comptage simple des mots/tokens</a:t>
            </a:r>
            <a:endParaRPr/>
          </a:p>
          <a:p>
            <a:pPr indent="-317500" lvl="0" marL="457200" rtl="0" algn="l">
              <a:spcBef>
                <a:spcPts val="0"/>
              </a:spcBef>
              <a:spcAft>
                <a:spcPts val="0"/>
              </a:spcAft>
              <a:buSzPts val="1400"/>
              <a:buChar char="-"/>
            </a:pPr>
            <a:r>
              <a:rPr lang="fr-FR"/>
              <a:t>Correction d’orthographe basique, dans un premier temps pour les mots fréquents</a:t>
            </a:r>
            <a:endParaRPr/>
          </a:p>
          <a:p>
            <a:pPr indent="-317500" lvl="0" marL="457200" rtl="0" algn="l">
              <a:spcBef>
                <a:spcPts val="0"/>
              </a:spcBef>
              <a:spcAft>
                <a:spcPts val="0"/>
              </a:spcAft>
              <a:buSzPts val="1400"/>
              <a:buChar char="-"/>
            </a:pPr>
            <a:r>
              <a:rPr lang="fr-FR"/>
              <a:t>Traitement des mots avec accents</a:t>
            </a:r>
            <a:endParaRPr/>
          </a:p>
          <a:p>
            <a:pPr indent="-317500" lvl="0" marL="457200" rtl="0" algn="l">
              <a:spcBef>
                <a:spcPts val="0"/>
              </a:spcBef>
              <a:spcAft>
                <a:spcPts val="0"/>
              </a:spcAft>
              <a:buSzPts val="1400"/>
              <a:buChar char="-"/>
            </a:pPr>
            <a:r>
              <a:rPr lang="fr-FR"/>
              <a:t>Analyse des n-grammes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Transformation/nettoyage des variables selon la nature des variables</a:t>
            </a:r>
            <a:endParaRPr/>
          </a:p>
        </p:txBody>
      </p:sp>
      <p:sp>
        <p:nvSpPr>
          <p:cNvPr id="212" name="Google Shape;212;p32"/>
          <p:cNvSpPr txBox="1"/>
          <p:nvPr>
            <p:ph idx="1" type="body"/>
          </p:nvPr>
        </p:nvSpPr>
        <p:spPr>
          <a:xfrm>
            <a:off x="417625" y="965950"/>
            <a:ext cx="8308800" cy="33276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1000"/>
              </a:spcBef>
              <a:spcAft>
                <a:spcPts val="0"/>
              </a:spcAft>
              <a:buSzPts val="1400"/>
              <a:buChar char="▪"/>
            </a:pPr>
            <a:r>
              <a:rPr lang="fr-FR"/>
              <a:t>Variables numériques</a:t>
            </a:r>
            <a:endParaRPr/>
          </a:p>
          <a:p>
            <a:pPr indent="-279400" lvl="0" marL="393700" rtl="0" algn="l">
              <a:lnSpc>
                <a:spcPct val="90000"/>
              </a:lnSpc>
              <a:spcBef>
                <a:spcPts val="1000"/>
              </a:spcBef>
              <a:spcAft>
                <a:spcPts val="0"/>
              </a:spcAft>
              <a:buSzPts val="1400"/>
              <a:buChar char="▪"/>
            </a:pPr>
            <a:r>
              <a:rPr lang="fr-FR"/>
              <a:t>Variables catégoriques</a:t>
            </a:r>
            <a:endParaRPr/>
          </a:p>
          <a:p>
            <a:pPr indent="-266700" lvl="1" marL="787400" rtl="0" algn="l">
              <a:lnSpc>
                <a:spcPct val="90000"/>
              </a:lnSpc>
              <a:spcBef>
                <a:spcPts val="200"/>
              </a:spcBef>
              <a:spcAft>
                <a:spcPts val="0"/>
              </a:spcAft>
              <a:buSzPts val="1200"/>
              <a:buChar char="–"/>
            </a:pPr>
            <a:r>
              <a:rPr lang="fr-FR"/>
              <a:t>Si le nombre de catégories est inférieur à 6, compter le nombre…</a:t>
            </a:r>
            <a:endParaRPr/>
          </a:p>
          <a:p>
            <a:pPr indent="-266700" lvl="1" marL="787400" rtl="0" algn="l">
              <a:lnSpc>
                <a:spcPct val="90000"/>
              </a:lnSpc>
              <a:spcBef>
                <a:spcPts val="200"/>
              </a:spcBef>
              <a:spcAft>
                <a:spcPts val="0"/>
              </a:spcAft>
              <a:buSzPts val="1200"/>
              <a:buChar char="–"/>
            </a:pPr>
            <a:r>
              <a:rPr lang="fr-FR"/>
              <a:t>Si le nombre de catégories est supérieur à 6, regrouper…</a:t>
            </a:r>
            <a:endParaRPr/>
          </a:p>
          <a:p>
            <a:pPr indent="-279400" lvl="0" marL="393700" rtl="0" algn="l">
              <a:lnSpc>
                <a:spcPct val="90000"/>
              </a:lnSpc>
              <a:spcBef>
                <a:spcPts val="1000"/>
              </a:spcBef>
              <a:spcAft>
                <a:spcPts val="0"/>
              </a:spcAft>
              <a:buSzPts val="1400"/>
              <a:buChar char="▪"/>
            </a:pPr>
            <a:r>
              <a:rPr lang="fr-FR"/>
              <a:t>Variables textuelles</a:t>
            </a:r>
            <a:endParaRPr/>
          </a:p>
          <a:p>
            <a:pPr indent="-266700" lvl="1" marL="787400" marR="0" rtl="0" algn="l">
              <a:lnSpc>
                <a:spcPct val="90000"/>
              </a:lnSpc>
              <a:spcBef>
                <a:spcPts val="200"/>
              </a:spcBef>
              <a:spcAft>
                <a:spcPts val="0"/>
              </a:spcAft>
              <a:buSzPts val="1200"/>
              <a:buChar char="–"/>
            </a:pPr>
            <a:r>
              <a:rPr lang="fr-FR"/>
              <a:t>BoW</a:t>
            </a:r>
            <a:endParaRPr/>
          </a:p>
          <a:p>
            <a:pPr indent="-266700" lvl="1" marL="787400" marR="0" rtl="0" algn="l">
              <a:lnSpc>
                <a:spcPct val="90000"/>
              </a:lnSpc>
              <a:spcBef>
                <a:spcPts val="200"/>
              </a:spcBef>
              <a:spcAft>
                <a:spcPts val="0"/>
              </a:spcAft>
              <a:buSzPts val="1200"/>
              <a:buChar char="–"/>
            </a:pPr>
            <a:r>
              <a:rPr lang="fr-FR"/>
              <a:t>TF-IDF</a:t>
            </a:r>
            <a:endParaRPr/>
          </a:p>
          <a:p>
            <a:pPr indent="-266700" lvl="1" marL="787400" marR="0" rtl="0" algn="l">
              <a:lnSpc>
                <a:spcPct val="90000"/>
              </a:lnSpc>
              <a:spcBef>
                <a:spcPts val="200"/>
              </a:spcBef>
              <a:spcAft>
                <a:spcPts val="0"/>
              </a:spcAft>
              <a:buSzPts val="1200"/>
              <a:buChar char="–"/>
            </a:pPr>
            <a:r>
              <a:rPr lang="fr-FR"/>
              <a:t>Word2vec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Synthèse des nettoyages réalisés</a:t>
            </a:r>
            <a:endParaRPr/>
          </a:p>
        </p:txBody>
      </p:sp>
      <p:sp>
        <p:nvSpPr>
          <p:cNvPr id="219" name="Google Shape;219;p33"/>
          <p:cNvSpPr txBox="1"/>
          <p:nvPr>
            <p:ph idx="1" type="body"/>
          </p:nvPr>
        </p:nvSpPr>
        <p:spPr>
          <a:xfrm>
            <a:off x="417625" y="1087051"/>
            <a:ext cx="8308800" cy="35643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Retraitement des dates</a:t>
            </a:r>
            <a:endParaRPr/>
          </a:p>
          <a:p>
            <a:pPr indent="-317500" lvl="0" marL="457200" rtl="0" algn="l">
              <a:spcBef>
                <a:spcPts val="0"/>
              </a:spcBef>
              <a:spcAft>
                <a:spcPts val="0"/>
              </a:spcAft>
              <a:buSzPts val="1400"/>
              <a:buChar char="▪"/>
            </a:pPr>
            <a:r>
              <a:rPr lang="fr-FR"/>
              <a:t>Suppression des avis avec textes absents</a:t>
            </a:r>
            <a:endParaRPr/>
          </a:p>
          <a:p>
            <a:pPr indent="-317500" lvl="0" marL="457200" rtl="0" algn="l">
              <a:spcBef>
                <a:spcPts val="0"/>
              </a:spcBef>
              <a:spcAft>
                <a:spcPts val="0"/>
              </a:spcAft>
              <a:buSzPts val="1400"/>
              <a:buChar char="▪"/>
            </a:pPr>
            <a:r>
              <a:rPr lang="fr-FR"/>
              <a:t>Nettoyage des textes</a:t>
            </a:r>
            <a:endParaRPr/>
          </a:p>
          <a:p>
            <a:pPr indent="-304800" lvl="1" marL="914400" rtl="0" algn="l">
              <a:spcBef>
                <a:spcPts val="0"/>
              </a:spcBef>
              <a:spcAft>
                <a:spcPts val="0"/>
              </a:spcAft>
              <a:buSzPts val="1200"/>
              <a:buChar char="–"/>
            </a:pPr>
            <a:r>
              <a:rPr lang="fr-FR"/>
              <a:t>Suppression des stop words (mots vides)</a:t>
            </a:r>
            <a:endParaRPr/>
          </a:p>
          <a:p>
            <a:pPr indent="-304800" lvl="1" marL="914400" rtl="0" algn="l">
              <a:spcBef>
                <a:spcPts val="0"/>
              </a:spcBef>
              <a:spcAft>
                <a:spcPts val="0"/>
              </a:spcAft>
              <a:buSzPts val="1200"/>
              <a:buChar char="–"/>
            </a:pPr>
            <a:r>
              <a:rPr lang="fr-FR"/>
              <a:t>Suppression des caractères spéciaux</a:t>
            </a:r>
            <a:endParaRPr/>
          </a:p>
          <a:p>
            <a:pPr indent="-304800" lvl="1" marL="914400" rtl="0" algn="l">
              <a:spcBef>
                <a:spcPts val="0"/>
              </a:spcBef>
              <a:spcAft>
                <a:spcPts val="0"/>
              </a:spcAft>
              <a:buSzPts val="1200"/>
              <a:buChar char="–"/>
            </a:pPr>
            <a:r>
              <a:rPr lang="fr-FR"/>
              <a:t>Remplacement de certains mots (“service client” par “service_client”, étude à faire pour trouver des bigrammes ou trigrammes</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fr-FR"/>
              <a:t>Faire un export du fichier nettoyé pour ne plus à le refaire lors des prochaines sessions, ce fichier doit contenir les colonnes suivantes</a:t>
            </a:r>
            <a:endParaRPr/>
          </a:p>
          <a:p>
            <a:pPr indent="-304800" lvl="1" marL="914400" rtl="0" algn="l">
              <a:spcBef>
                <a:spcPts val="0"/>
              </a:spcBef>
              <a:spcAft>
                <a:spcPts val="0"/>
              </a:spcAft>
              <a:buSzPts val="1200"/>
              <a:buChar char="-"/>
            </a:pPr>
            <a:r>
              <a:rPr lang="fr-FR"/>
              <a:t>Date de publication de l’avis</a:t>
            </a:r>
            <a:endParaRPr/>
          </a:p>
          <a:p>
            <a:pPr indent="-304800" lvl="1" marL="914400" rtl="0" algn="l">
              <a:spcBef>
                <a:spcPts val="0"/>
              </a:spcBef>
              <a:spcAft>
                <a:spcPts val="0"/>
              </a:spcAft>
              <a:buSzPts val="1200"/>
              <a:buChar char="-"/>
            </a:pPr>
            <a:r>
              <a:rPr lang="fr-FR"/>
              <a:t>Mois de l’expérience (premier jour du mois)</a:t>
            </a:r>
            <a:endParaRPr/>
          </a:p>
          <a:p>
            <a:pPr indent="-304800" lvl="1" marL="914400" rtl="0" algn="l">
              <a:spcBef>
                <a:spcPts val="0"/>
              </a:spcBef>
              <a:spcAft>
                <a:spcPts val="0"/>
              </a:spcAft>
              <a:buSzPts val="1200"/>
              <a:buChar char="-"/>
            </a:pPr>
            <a:r>
              <a:rPr lang="fr-FR"/>
              <a:t>Avis en français sans nettoyage</a:t>
            </a:r>
            <a:endParaRPr/>
          </a:p>
          <a:p>
            <a:pPr indent="-304800" lvl="1" marL="914400" rtl="0" algn="l">
              <a:spcBef>
                <a:spcPts val="0"/>
              </a:spcBef>
              <a:spcAft>
                <a:spcPts val="0"/>
              </a:spcAft>
              <a:buSzPts val="1200"/>
              <a:buChar char="-"/>
            </a:pPr>
            <a:r>
              <a:rPr lang="fr-FR"/>
              <a:t>Avis en français avec nettoyage 1 pour certains modèles</a:t>
            </a:r>
            <a:endParaRPr/>
          </a:p>
          <a:p>
            <a:pPr indent="-304800" lvl="1" marL="914400" rtl="0" algn="l">
              <a:spcBef>
                <a:spcPts val="0"/>
              </a:spcBef>
              <a:spcAft>
                <a:spcPts val="0"/>
              </a:spcAft>
              <a:buSzPts val="1200"/>
              <a:buChar char="-"/>
            </a:pPr>
            <a:r>
              <a:rPr lang="fr-FR"/>
              <a:t>Avis en français avec nettoyage 2 pour d’autres modèles</a:t>
            </a:r>
            <a:endParaRPr/>
          </a:p>
          <a:p>
            <a:pPr indent="-304800" lvl="1" marL="914400" rtl="0" algn="l">
              <a:spcBef>
                <a:spcPts val="0"/>
              </a:spcBef>
              <a:spcAft>
                <a:spcPts val="0"/>
              </a:spcAft>
              <a:buSzPts val="1200"/>
              <a:buChar char="-"/>
            </a:pPr>
            <a:r>
              <a:rPr lang="fr-FR"/>
              <a:t>Idem pour les avis traduits en anglais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2.2</a:t>
            </a:r>
            <a:endParaRPr/>
          </a:p>
        </p:txBody>
      </p:sp>
      <p:sp>
        <p:nvSpPr>
          <p:cNvPr id="225" name="Google Shape;225;p34"/>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Exploration des données </a:t>
            </a:r>
            <a:endParaRPr>
              <a:solidFill>
                <a:schemeClr val="accent6"/>
              </a:solidFill>
            </a:endParaRPr>
          </a:p>
        </p:txBody>
      </p:sp>
      <p:sp>
        <p:nvSpPr>
          <p:cNvPr id="226" name="Google Shape;226;p34"/>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indent="-292100" lvl="0" marL="393700" rtl="0" algn="l">
              <a:lnSpc>
                <a:spcPct val="90000"/>
              </a:lnSpc>
              <a:spcBef>
                <a:spcPts val="200"/>
              </a:spcBef>
              <a:spcAft>
                <a:spcPts val="0"/>
              </a:spcAft>
              <a:buSzPts val="1600"/>
              <a:buChar char="▪"/>
            </a:pPr>
            <a:r>
              <a:rPr lang="fr-FR" sz="1600"/>
              <a:t>Visualisation l’évolution temporelle des notes</a:t>
            </a:r>
            <a:endParaRPr sz="1600"/>
          </a:p>
        </p:txBody>
      </p:sp>
      <p:sp>
        <p:nvSpPr>
          <p:cNvPr id="227" name="Google Shape;227;p34"/>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globale des données</a:t>
            </a:r>
            <a:endParaRPr/>
          </a:p>
        </p:txBody>
      </p:sp>
      <p:sp>
        <p:nvSpPr>
          <p:cNvPr id="234" name="Google Shape;234;p35"/>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Nombre d’avis et moyenne de note par produit, par assureur, par date, etc.</a:t>
            </a:r>
            <a:endParaRPr/>
          </a:p>
          <a:p>
            <a:pPr indent="-317500" lvl="0" marL="457200" rtl="0" algn="l">
              <a:spcBef>
                <a:spcPts val="0"/>
              </a:spcBef>
              <a:spcAft>
                <a:spcPts val="0"/>
              </a:spcAft>
              <a:buSzPts val="1400"/>
              <a:buChar char="-"/>
            </a:pPr>
            <a:r>
              <a:rPr lang="fr-FR"/>
              <a:t>Nombre de mots dans un avis, en fonction de la note</a:t>
            </a:r>
            <a:endParaRPr/>
          </a:p>
          <a:p>
            <a:pPr indent="-317500" lvl="0" marL="457200" rtl="0" algn="l">
              <a:spcBef>
                <a:spcPts val="0"/>
              </a:spcBef>
              <a:spcAft>
                <a:spcPts val="0"/>
              </a:spcAft>
              <a:buSzPts val="1400"/>
              <a:buChar char="-"/>
            </a:pPr>
            <a:r>
              <a:rPr lang="fr-FR"/>
              <a:t>Créer des modèles par produit éventuellement suite à l’exploration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des avis</a:t>
            </a:r>
            <a:endParaRPr/>
          </a:p>
        </p:txBody>
      </p:sp>
      <p:sp>
        <p:nvSpPr>
          <p:cNvPr id="241" name="Google Shape;241;p36"/>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Comptage et note moyenne (et leur évolution au cours du temps) en fonction des variables suivantes</a:t>
            </a:r>
            <a:endParaRPr/>
          </a:p>
          <a:p>
            <a:pPr indent="-304800" lvl="1" marL="914400" rtl="0" algn="l">
              <a:spcBef>
                <a:spcPts val="0"/>
              </a:spcBef>
              <a:spcAft>
                <a:spcPts val="0"/>
              </a:spcAft>
              <a:buSzPts val="1200"/>
              <a:buChar char="-"/>
            </a:pPr>
            <a:r>
              <a:rPr lang="fr-FR"/>
              <a:t>Produit</a:t>
            </a:r>
            <a:endParaRPr/>
          </a:p>
          <a:p>
            <a:pPr indent="-304800" lvl="1" marL="914400" rtl="0" algn="l">
              <a:spcBef>
                <a:spcPts val="0"/>
              </a:spcBef>
              <a:spcAft>
                <a:spcPts val="0"/>
              </a:spcAft>
              <a:buSzPts val="1200"/>
              <a:buChar char="-"/>
            </a:pPr>
            <a:r>
              <a:rPr lang="fr-FR"/>
              <a:t>Assureur</a:t>
            </a:r>
            <a:endParaRPr/>
          </a:p>
          <a:p>
            <a:pPr indent="-317500" lvl="0" marL="457200" rtl="0" algn="l">
              <a:spcBef>
                <a:spcPts val="0"/>
              </a:spcBef>
              <a:spcAft>
                <a:spcPts val="0"/>
              </a:spcAft>
              <a:buSzPts val="1400"/>
              <a:buChar char="-"/>
            </a:pPr>
            <a:r>
              <a:rPr lang="fr-FR"/>
              <a:t>Pour les commentaires, on devra faire les analyses en fonction des produits, car on pourrait penser que thématiques ne seront pas les mêmes, et en pratique, ce sont </a:t>
            </a:r>
            <a:r>
              <a:rPr lang="fr-FR"/>
              <a:t>différents départements</a:t>
            </a:r>
            <a:r>
              <a:rPr lang="fr-FR"/>
              <a:t> dans l’entreprise qui les traitent, et on doit avoir des conclusions par produit.</a:t>
            </a:r>
            <a:endParaRPr/>
          </a:p>
          <a:p>
            <a:pPr indent="-317500" lvl="0" marL="457200" rtl="0" algn="l">
              <a:spcBef>
                <a:spcPts val="0"/>
              </a:spcBef>
              <a:spcAft>
                <a:spcPts val="0"/>
              </a:spcAft>
              <a:buSzPts val="1400"/>
              <a:buChar char="-"/>
            </a:pPr>
            <a:r>
              <a:rPr lang="fr-FR"/>
              <a:t>Constitution des n-grammes (plusieurs mots ensemble)</a:t>
            </a:r>
            <a:endParaRPr/>
          </a:p>
          <a:p>
            <a:pPr indent="-304800" lvl="1" marL="914400" rtl="0" algn="l">
              <a:spcBef>
                <a:spcPts val="0"/>
              </a:spcBef>
              <a:spcAft>
                <a:spcPts val="0"/>
              </a:spcAft>
              <a:buSzPts val="1200"/>
              <a:buChar char="-"/>
            </a:pPr>
            <a:r>
              <a:rPr lang="fr-FR"/>
              <a:t>Comme on peut voir sur Google et Amazon, et on peut remarquer une </a:t>
            </a:r>
            <a:r>
              <a:rPr lang="fr-FR"/>
              <a:t>subtilité</a:t>
            </a:r>
            <a:r>
              <a:rPr lang="fr-FR"/>
              <a:t> selon des exemples vus : sur Google, les n-grammes sont constitués avant la suppression des mots vides (“espace de jeux” avec “de” dedans), et sur Amazon, les n-grammes sont identifiés après la suppression des mots vides (“facile à monter” devient “facile monter”)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a:t>
            </a:r>
            <a:r>
              <a:rPr lang="fr-FR"/>
              <a:t>.3</a:t>
            </a:r>
            <a:endParaRPr/>
          </a:p>
        </p:txBody>
      </p:sp>
      <p:sp>
        <p:nvSpPr>
          <p:cNvPr id="247" name="Google Shape;247;p37"/>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Word embedding</a:t>
            </a:r>
            <a:endParaRPr>
              <a:solidFill>
                <a:schemeClr val="accent6"/>
              </a:solidFill>
            </a:endParaRPr>
          </a:p>
        </p:txBody>
      </p:sp>
      <p:sp>
        <p:nvSpPr>
          <p:cNvPr id="248" name="Google Shape;248;p37"/>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Création de word embeddings</a:t>
            </a:r>
            <a:endParaRPr sz="1600"/>
          </a:p>
          <a:p>
            <a:pPr indent="-292100" lvl="0" marL="393700" rtl="0" algn="l">
              <a:lnSpc>
                <a:spcPct val="90000"/>
              </a:lnSpc>
              <a:spcBef>
                <a:spcPts val="200"/>
              </a:spcBef>
              <a:spcAft>
                <a:spcPts val="0"/>
              </a:spcAft>
              <a:buSzPts val="1600"/>
              <a:buChar char="▪"/>
            </a:pPr>
            <a:r>
              <a:rPr lang="fr-FR" sz="1600"/>
              <a:t>Visualisation</a:t>
            </a:r>
            <a:endParaRPr sz="1600"/>
          </a:p>
          <a:p>
            <a:pPr indent="-292100" lvl="0" marL="393700" rtl="0" algn="l">
              <a:lnSpc>
                <a:spcPct val="90000"/>
              </a:lnSpc>
              <a:spcBef>
                <a:spcPts val="200"/>
              </a:spcBef>
              <a:spcAft>
                <a:spcPts val="0"/>
              </a:spcAft>
              <a:buSzPts val="1600"/>
              <a:buChar char="▪"/>
            </a:pPr>
            <a:r>
              <a:rPr lang="fr-FR" sz="1600"/>
              <a:t>Applications</a:t>
            </a:r>
            <a:endParaRPr sz="1600"/>
          </a:p>
        </p:txBody>
      </p:sp>
      <p:sp>
        <p:nvSpPr>
          <p:cNvPr id="249" name="Google Shape;249;p37"/>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Création des embeddings avec l’approche self-supervisée</a:t>
            </a:r>
            <a:endParaRPr/>
          </a:p>
        </p:txBody>
      </p:sp>
      <p:sp>
        <p:nvSpPr>
          <p:cNvPr id="255" name="Google Shape;255;p38"/>
          <p:cNvSpPr txBox="1"/>
          <p:nvPr>
            <p:ph idx="1" type="body"/>
          </p:nvPr>
        </p:nvSpPr>
        <p:spPr>
          <a:xfrm>
            <a:off x="417625" y="794237"/>
            <a:ext cx="8308800" cy="19581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1000"/>
              </a:spcBef>
              <a:spcAft>
                <a:spcPts val="0"/>
              </a:spcAft>
              <a:buSzPts val="1400"/>
              <a:buChar char="▪"/>
            </a:pPr>
            <a:r>
              <a:rPr lang="fr-FR"/>
              <a:t>Tensorflow propose un plugin qui permet de visualiser des embeddings </a:t>
            </a:r>
            <a:r>
              <a:rPr lang="fr-FR"/>
              <a:t>(voir l’exemple ici </a:t>
            </a:r>
            <a:r>
              <a:rPr lang="fr-FR" u="sng">
                <a:solidFill>
                  <a:schemeClr val="hlink"/>
                </a:solidFill>
                <a:hlinkClick r:id="rId3"/>
              </a:rPr>
              <a:t>https://projector.tensorflow.org/</a:t>
            </a:r>
            <a:r>
              <a:rPr lang="fr-FR"/>
              <a:t>)</a:t>
            </a:r>
            <a:endParaRPr/>
          </a:p>
          <a:p>
            <a:pPr indent="-279400" lvl="0" marL="393700" rtl="0" algn="l">
              <a:lnSpc>
                <a:spcPct val="90000"/>
              </a:lnSpc>
              <a:spcBef>
                <a:spcPts val="1000"/>
              </a:spcBef>
              <a:spcAft>
                <a:spcPts val="0"/>
              </a:spcAft>
              <a:buSzPts val="1400"/>
              <a:buChar char="▪"/>
            </a:pPr>
            <a:r>
              <a:rPr lang="fr-FR"/>
              <a:t>Vous pouvez utiliser ce plugin pour visualiser vos propres résultats avec le projecteur intégré au Tensorboard (</a:t>
            </a:r>
            <a:r>
              <a:rPr lang="fr-FR" u="sng">
                <a:solidFill>
                  <a:schemeClr val="hlink"/>
                </a:solidFill>
                <a:hlinkClick r:id="rId4"/>
              </a:rPr>
              <a:t>https://www.tensorflow.org/tensorboard/tensorboard_projector_plugin</a:t>
            </a:r>
            <a:r>
              <a:rPr lang="fr-FR"/>
              <a:t>)</a:t>
            </a:r>
            <a:endParaRPr/>
          </a:p>
          <a:p>
            <a:pPr indent="-279400" lvl="0" marL="393700" rtl="0" algn="l">
              <a:lnSpc>
                <a:spcPct val="90000"/>
              </a:lnSpc>
              <a:spcBef>
                <a:spcPts val="1000"/>
              </a:spcBef>
              <a:spcAft>
                <a:spcPts val="0"/>
              </a:spcAft>
              <a:buSzPts val="1400"/>
              <a:buChar char="▪"/>
            </a:pPr>
            <a:r>
              <a:t/>
            </a:r>
            <a:endParaRPr/>
          </a:p>
        </p:txBody>
      </p:sp>
      <p:pic>
        <p:nvPicPr>
          <p:cNvPr id="256" name="Google Shape;256;p38"/>
          <p:cNvPicPr preferRelativeResize="0"/>
          <p:nvPr/>
        </p:nvPicPr>
        <p:blipFill>
          <a:blip r:embed="rId5">
            <a:alphaModFix/>
          </a:blip>
          <a:stretch>
            <a:fillRect/>
          </a:stretch>
        </p:blipFill>
        <p:spPr>
          <a:xfrm>
            <a:off x="4346175" y="2380574"/>
            <a:ext cx="4453675" cy="2240400"/>
          </a:xfrm>
          <a:prstGeom prst="rect">
            <a:avLst/>
          </a:prstGeom>
          <a:noFill/>
          <a:ln>
            <a:noFill/>
          </a:ln>
          <a:effectLst>
            <a:outerShdw blurRad="57150" rotWithShape="0" algn="bl" dir="5400000" dist="19050">
              <a:srgbClr val="000000">
                <a:alpha val="50000"/>
              </a:srgbClr>
            </a:outerShdw>
          </a:effectLst>
        </p:spPr>
      </p:pic>
      <p:pic>
        <p:nvPicPr>
          <p:cNvPr id="257" name="Google Shape;257;p38"/>
          <p:cNvPicPr preferRelativeResize="0"/>
          <p:nvPr/>
        </p:nvPicPr>
        <p:blipFill>
          <a:blip r:embed="rId6">
            <a:alphaModFix/>
          </a:blip>
          <a:stretch>
            <a:fillRect/>
          </a:stretch>
        </p:blipFill>
        <p:spPr>
          <a:xfrm>
            <a:off x="834731" y="2484538"/>
            <a:ext cx="3202549" cy="20324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Applications à réaliser</a:t>
            </a:r>
            <a:endParaRPr/>
          </a:p>
        </p:txBody>
      </p:sp>
      <p:sp>
        <p:nvSpPr>
          <p:cNvPr id="264" name="Google Shape;264;p39"/>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Comparer plusieurs termes</a:t>
            </a:r>
            <a:endParaRPr/>
          </a:p>
          <a:p>
            <a:pPr indent="-317500" lvl="0" marL="457200" rtl="0" algn="l">
              <a:spcBef>
                <a:spcPts val="0"/>
              </a:spcBef>
              <a:spcAft>
                <a:spcPts val="0"/>
              </a:spcAft>
              <a:buSzPts val="1400"/>
              <a:buChar char="-"/>
            </a:pPr>
            <a:r>
              <a:rPr lang="fr-FR"/>
              <a:t>Pour un terme, trouver des termes similaires</a:t>
            </a:r>
            <a:endParaRPr/>
          </a:p>
          <a:p>
            <a:pPr indent="-317500" lvl="0" marL="457200" rtl="0" algn="l">
              <a:spcBef>
                <a:spcPts val="0"/>
              </a:spcBef>
              <a:spcAft>
                <a:spcPts val="0"/>
              </a:spcAft>
              <a:buSzPts val="1400"/>
              <a:buChar char="-"/>
            </a:pPr>
            <a:r>
              <a:rPr lang="fr-FR"/>
              <a:t>Word analogy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0"/>
          <p:cNvPicPr preferRelativeResize="0"/>
          <p:nvPr/>
        </p:nvPicPr>
        <p:blipFill rotWithShape="1">
          <a:blip r:embed="rId3">
            <a:alphaModFix/>
          </a:blip>
          <a:srcRect b="0" l="0" r="0" t="0"/>
          <a:stretch/>
        </p:blipFill>
        <p:spPr>
          <a:xfrm>
            <a:off x="2818475" y="1232200"/>
            <a:ext cx="5907900" cy="318547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70" name="Google Shape;270;p40"/>
          <p:cNvSpPr/>
          <p:nvPr/>
        </p:nvSpPr>
        <p:spPr>
          <a:xfrm>
            <a:off x="4101477" y="830796"/>
            <a:ext cx="3090600" cy="177000"/>
          </a:xfrm>
          <a:prstGeom prst="rect">
            <a:avLst/>
          </a:prstGeom>
          <a:solidFill>
            <a:srgbClr val="9FC5E8"/>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200" u="none" cap="none" strike="noStrike">
                <a:solidFill>
                  <a:schemeClr val="dk1"/>
                </a:solidFill>
                <a:latin typeface="Calibri"/>
                <a:ea typeface="Calibri"/>
                <a:cs typeface="Calibri"/>
                <a:sym typeface="Calibri"/>
              </a:rPr>
              <a:t>Similarité sémantique des mots</a:t>
            </a:r>
            <a:endParaRPr sz="1200"/>
          </a:p>
        </p:txBody>
      </p:sp>
      <p:sp>
        <p:nvSpPr>
          <p:cNvPr id="271" name="Google Shape;271;p40"/>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None/>
            </a:pPr>
            <a:r>
              <a:rPr lang="fr-FR" sz="1800">
                <a:solidFill>
                  <a:srgbClr val="13264A"/>
                </a:solidFill>
              </a:rPr>
              <a:t>Détection des métiers similaires et analyses des compétences (</a:t>
            </a:r>
            <a:r>
              <a:rPr lang="fr-FR" sz="1800">
                <a:solidFill>
                  <a:srgbClr val="13264A"/>
                </a:solidFill>
              </a:rPr>
              <a:t>1/2</a:t>
            </a:r>
            <a:r>
              <a:rPr lang="fr-FR" sz="1800">
                <a:solidFill>
                  <a:srgbClr val="13264A"/>
                </a:solidFill>
              </a:rPr>
              <a:t>)</a:t>
            </a:r>
            <a:endParaRPr sz="1800"/>
          </a:p>
        </p:txBody>
      </p:sp>
      <p:sp>
        <p:nvSpPr>
          <p:cNvPr id="272" name="Google Shape;272;p40"/>
          <p:cNvSpPr/>
          <p:nvPr/>
        </p:nvSpPr>
        <p:spPr>
          <a:xfrm rot="2395733">
            <a:off x="7380112" y="49194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
        <p:nvSpPr>
          <p:cNvPr id="273" name="Google Shape;273;p40"/>
          <p:cNvSpPr txBox="1"/>
          <p:nvPr>
            <p:ph idx="1" type="body"/>
          </p:nvPr>
        </p:nvSpPr>
        <p:spPr>
          <a:xfrm>
            <a:off x="417625" y="1156475"/>
            <a:ext cx="2200800" cy="3595200"/>
          </a:xfrm>
          <a:prstGeom prst="rect">
            <a:avLst/>
          </a:prstGeom>
          <a:noFill/>
          <a:ln>
            <a:noFill/>
          </a:ln>
        </p:spPr>
        <p:txBody>
          <a:bodyPr anchorCtr="0" anchor="t" bIns="38475" lIns="62300" spcFirstLastPara="1" rIns="31150" wrap="square" tIns="38475">
            <a:noAutofit/>
          </a:bodyPr>
          <a:lstStyle/>
          <a:p>
            <a:pPr indent="0" lvl="0" marL="0" rtl="0" algn="l">
              <a:lnSpc>
                <a:spcPct val="90000"/>
              </a:lnSpc>
              <a:spcBef>
                <a:spcPts val="1000"/>
              </a:spcBef>
              <a:spcAft>
                <a:spcPts val="0"/>
              </a:spcAft>
              <a:buNone/>
            </a:pPr>
            <a:r>
              <a:rPr b="0" lang="fr-FR"/>
              <a:t>L’apprentissage d’un modèle de word embedding sur les textes en vrac des activités BTP permet de mettre en évidence les métiers similaires ainsi que les activités similaires associées.</a:t>
            </a:r>
            <a:endParaRPr b="0"/>
          </a:p>
          <a:p>
            <a:pPr indent="0" lvl="0" marL="0" rtl="0" algn="l">
              <a:lnSpc>
                <a:spcPct val="90000"/>
              </a:lnSpc>
              <a:spcBef>
                <a:spcPts val="1000"/>
              </a:spcBef>
              <a:spcAft>
                <a:spcPts val="0"/>
              </a:spcAft>
              <a:buNone/>
            </a:pPr>
            <a:r>
              <a:rPr b="0" lang="fr-FR"/>
              <a:t>Par la suite, des embeddings peuvent être créés pour une nomenclature d’activités. Une segmentation pourra être réalisée pour regrouper les métiers </a:t>
            </a:r>
            <a:r>
              <a:rPr b="0" lang="fr-FR"/>
              <a:t>semblables</a:t>
            </a:r>
            <a:r>
              <a:rPr b="0" lang="fr-FR"/>
              <a:t>.</a:t>
            </a:r>
            <a:endParaRPr b="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Barème</a:t>
            </a:r>
            <a:endParaRPr/>
          </a:p>
        </p:txBody>
      </p:sp>
      <p:sp>
        <p:nvSpPr>
          <p:cNvPr id="74" name="Google Shape;74;p14"/>
          <p:cNvSpPr txBox="1"/>
          <p:nvPr>
            <p:ph idx="1" type="body"/>
          </p:nvPr>
        </p:nvSpPr>
        <p:spPr>
          <a:xfrm>
            <a:off x="417625" y="769950"/>
            <a:ext cx="8308800" cy="4064100"/>
          </a:xfrm>
          <a:prstGeom prst="rect">
            <a:avLst/>
          </a:prstGeom>
        </p:spPr>
        <p:txBody>
          <a:bodyPr anchorCtr="0" anchor="t" bIns="38475" lIns="62300" spcFirstLastPara="1" rIns="31150" wrap="square" tIns="38475">
            <a:noAutofit/>
          </a:bodyPr>
          <a:lstStyle/>
          <a:p>
            <a:pPr indent="-298450" lvl="0" marL="457200" rtl="0" algn="l">
              <a:spcBef>
                <a:spcPts val="1000"/>
              </a:spcBef>
              <a:spcAft>
                <a:spcPts val="0"/>
              </a:spcAft>
              <a:buSzPts val="1100"/>
              <a:buChar char="-"/>
            </a:pPr>
            <a:r>
              <a:rPr lang="fr-FR" sz="1100">
                <a:solidFill>
                  <a:srgbClr val="BA1C3A"/>
                </a:solidFill>
              </a:rPr>
              <a:t>Nettoyage des données</a:t>
            </a:r>
            <a:r>
              <a:rPr lang="fr-FR" sz="1100"/>
              <a:t> : 2 points (points négatifs si pas bien réalisés)</a:t>
            </a:r>
            <a:endParaRPr sz="1100"/>
          </a:p>
          <a:p>
            <a:pPr indent="-298450" lvl="1" marL="914400" rtl="0" algn="l">
              <a:spcBef>
                <a:spcPts val="0"/>
              </a:spcBef>
              <a:spcAft>
                <a:spcPts val="0"/>
              </a:spcAft>
              <a:buSzPts val="1100"/>
              <a:buChar char="-"/>
            </a:pPr>
            <a:r>
              <a:rPr lang="fr-FR" sz="1100"/>
              <a:t>Mise en évidence des mots (et n-grammes) fréquents</a:t>
            </a:r>
            <a:endParaRPr sz="1100"/>
          </a:p>
          <a:p>
            <a:pPr indent="-298450" lvl="0" marL="457200" rtl="0" algn="l">
              <a:spcBef>
                <a:spcPts val="0"/>
              </a:spcBef>
              <a:spcAft>
                <a:spcPts val="0"/>
              </a:spcAft>
              <a:buSzPts val="1100"/>
              <a:buChar char="-"/>
            </a:pPr>
            <a:r>
              <a:rPr lang="fr-FR" sz="1100"/>
              <a:t>Résumé, traduction et  génération : 2 points</a:t>
            </a:r>
            <a:endParaRPr sz="1100"/>
          </a:p>
          <a:p>
            <a:pPr indent="-298450" lvl="1" marL="914400" rtl="0" algn="l">
              <a:spcBef>
                <a:spcPts val="0"/>
              </a:spcBef>
              <a:spcAft>
                <a:spcPts val="0"/>
              </a:spcAft>
              <a:buSzPts val="1100"/>
              <a:buChar char="-"/>
            </a:pPr>
            <a:r>
              <a:rPr lang="fr-FR" sz="1100"/>
              <a:t>Sortir un fichier propre avec plusieurs colonnes nettoyées et textes corrigés et traduits</a:t>
            </a:r>
            <a:endParaRPr sz="1100"/>
          </a:p>
          <a:p>
            <a:pPr indent="-298450" lvl="0" marL="457200" rtl="0" algn="l">
              <a:spcBef>
                <a:spcPts val="0"/>
              </a:spcBef>
              <a:spcAft>
                <a:spcPts val="0"/>
              </a:spcAft>
              <a:buSzPts val="1100"/>
              <a:buChar char="-"/>
            </a:pPr>
            <a:r>
              <a:rPr lang="fr-FR" sz="1100"/>
              <a:t>Correction d’orthographe : 2 points</a:t>
            </a:r>
            <a:endParaRPr sz="1100"/>
          </a:p>
          <a:p>
            <a:pPr indent="-298450" lvl="0" marL="457200" rtl="0" algn="l">
              <a:spcBef>
                <a:spcPts val="0"/>
              </a:spcBef>
              <a:spcAft>
                <a:spcPts val="0"/>
              </a:spcAft>
              <a:buSzPts val="1100"/>
              <a:buChar char="-"/>
            </a:pPr>
            <a:r>
              <a:rPr lang="fr-FR" sz="1100">
                <a:solidFill>
                  <a:srgbClr val="BA1C3A"/>
                </a:solidFill>
              </a:rPr>
              <a:t>Détection de sentiments</a:t>
            </a:r>
            <a:r>
              <a:rPr lang="fr-FR" sz="1100"/>
              <a:t> (multiclass, ou classification binaire) : 2 points  (points négatifs possibles)</a:t>
            </a:r>
            <a:endParaRPr sz="1100"/>
          </a:p>
          <a:p>
            <a:pPr indent="-298450" lvl="0" marL="457200" rtl="0" algn="l">
              <a:spcBef>
                <a:spcPts val="0"/>
              </a:spcBef>
              <a:spcAft>
                <a:spcPts val="0"/>
              </a:spcAft>
              <a:buSzPts val="1100"/>
              <a:buChar char="-"/>
            </a:pPr>
            <a:r>
              <a:rPr lang="fr-FR" sz="1100">
                <a:solidFill>
                  <a:srgbClr val="BA1C3A"/>
                </a:solidFill>
              </a:rPr>
              <a:t>Topic modelling</a:t>
            </a:r>
            <a:r>
              <a:rPr lang="fr-FR" sz="1100"/>
              <a:t> et listes des topics (travail collectif) : 2 points (points négatifs possibles)</a:t>
            </a:r>
            <a:endParaRPr sz="1100"/>
          </a:p>
          <a:p>
            <a:pPr indent="-298450" lvl="0" marL="457200" rtl="0" algn="l">
              <a:spcBef>
                <a:spcPts val="0"/>
              </a:spcBef>
              <a:spcAft>
                <a:spcPts val="0"/>
              </a:spcAft>
              <a:buSzPts val="1100"/>
              <a:buChar char="-"/>
            </a:pPr>
            <a:r>
              <a:rPr lang="fr-FR" sz="1100">
                <a:solidFill>
                  <a:srgbClr val="BA1C3A"/>
                </a:solidFill>
              </a:rPr>
              <a:t>Embedding pour identifier des mots similaires et enrichir liste des thèmes</a:t>
            </a:r>
            <a:r>
              <a:rPr lang="fr-FR" sz="1100"/>
              <a:t> : 2 points  (points négatifs possibles)</a:t>
            </a:r>
            <a:endParaRPr sz="1100"/>
          </a:p>
          <a:p>
            <a:pPr indent="-285750" lvl="1" marL="914400" rtl="0" algn="l">
              <a:spcBef>
                <a:spcPts val="0"/>
              </a:spcBef>
              <a:spcAft>
                <a:spcPts val="0"/>
              </a:spcAft>
              <a:buSzPts val="900"/>
              <a:buChar char="-"/>
            </a:pPr>
            <a:r>
              <a:rPr lang="fr-FR" sz="1100"/>
              <a:t>Entraînement word2vec : 2 points, GloVe : 2 points</a:t>
            </a:r>
            <a:endParaRPr sz="900"/>
          </a:p>
          <a:p>
            <a:pPr indent="-298450" lvl="1" marL="914400" rtl="0" algn="l">
              <a:spcBef>
                <a:spcPts val="0"/>
              </a:spcBef>
              <a:spcAft>
                <a:spcPts val="0"/>
              </a:spcAft>
              <a:buSzPts val="1100"/>
              <a:buChar char="-"/>
            </a:pPr>
            <a:r>
              <a:rPr lang="fr-FR" sz="1100"/>
              <a:t>Visualisation des embedding avec matplotlib et Tensorboard : 2 points</a:t>
            </a:r>
            <a:endParaRPr sz="1100"/>
          </a:p>
          <a:p>
            <a:pPr indent="-298450" lvl="1" marL="914400" rtl="0" algn="l">
              <a:spcBef>
                <a:spcPts val="0"/>
              </a:spcBef>
              <a:spcAft>
                <a:spcPts val="0"/>
              </a:spcAft>
              <a:buSzPts val="1100"/>
              <a:buChar char="-"/>
            </a:pPr>
            <a:r>
              <a:rPr lang="fr-FR" sz="1100"/>
              <a:t>Implémentation de la distance euclidienne ou cosine : 1 point</a:t>
            </a:r>
            <a:endParaRPr sz="1100"/>
          </a:p>
          <a:p>
            <a:pPr indent="-298450" lvl="0" marL="457200" rtl="0" algn="l">
              <a:spcBef>
                <a:spcPts val="0"/>
              </a:spcBef>
              <a:spcAft>
                <a:spcPts val="0"/>
              </a:spcAft>
              <a:buSzPts val="1100"/>
              <a:buChar char="-"/>
            </a:pPr>
            <a:r>
              <a:rPr lang="fr-FR" sz="1100">
                <a:solidFill>
                  <a:srgbClr val="BA1C3A"/>
                </a:solidFill>
              </a:rPr>
              <a:t>Apprentissage supervisé</a:t>
            </a:r>
            <a:r>
              <a:rPr lang="fr-FR" sz="1100"/>
              <a:t>, chaque modèle bien fait et bien présenté : 2 points (points négatifs possibles)</a:t>
            </a:r>
            <a:endParaRPr sz="1100"/>
          </a:p>
          <a:p>
            <a:pPr indent="-298450" lvl="1" marL="914400" rtl="0" algn="l">
              <a:spcBef>
                <a:spcPts val="0"/>
              </a:spcBef>
              <a:spcAft>
                <a:spcPts val="0"/>
              </a:spcAft>
              <a:buSzPts val="1100"/>
              <a:buChar char="-"/>
            </a:pPr>
            <a:r>
              <a:rPr lang="fr-FR" sz="1100"/>
              <a:t>TF-IDF et ML classiques</a:t>
            </a:r>
            <a:endParaRPr sz="1100"/>
          </a:p>
          <a:p>
            <a:pPr indent="-298450" lvl="1" marL="914400" rtl="0" algn="l">
              <a:spcBef>
                <a:spcPts val="0"/>
              </a:spcBef>
              <a:spcAft>
                <a:spcPts val="0"/>
              </a:spcAft>
              <a:buSzPts val="1100"/>
              <a:buChar char="-"/>
            </a:pPr>
            <a:r>
              <a:rPr lang="fr-FR" sz="1100"/>
              <a:t>Modèle basique avec une couche d’embedding (visualisation des embeddings avec Tensoboard : 1 point supplémentaire)</a:t>
            </a:r>
            <a:endParaRPr sz="1100"/>
          </a:p>
          <a:p>
            <a:pPr indent="-298450" lvl="1" marL="914400" rtl="0" algn="l">
              <a:spcBef>
                <a:spcPts val="0"/>
              </a:spcBef>
              <a:spcAft>
                <a:spcPts val="0"/>
              </a:spcAft>
              <a:buSzPts val="1100"/>
              <a:buChar char="-"/>
            </a:pPr>
            <a:r>
              <a:rPr lang="fr-FR" sz="1100"/>
              <a:t>Modèle avec des embeddings pré-entraînés (visualisation des embeddings avec Tensoboard : 1 point supplémentaire)</a:t>
            </a:r>
            <a:endParaRPr sz="1100"/>
          </a:p>
          <a:p>
            <a:pPr indent="-298450" lvl="1" marL="914400" rtl="0" algn="l">
              <a:spcBef>
                <a:spcPts val="0"/>
              </a:spcBef>
              <a:spcAft>
                <a:spcPts val="0"/>
              </a:spcAft>
              <a:buSzPts val="1100"/>
              <a:buChar char="-"/>
            </a:pPr>
            <a:r>
              <a:rPr b="1" lang="fr-FR" sz="1100"/>
              <a:t>USE </a:t>
            </a:r>
            <a:r>
              <a:rPr lang="fr-FR" sz="1100"/>
              <a:t>(Universal Sentence Embedding) ou équivalents, RNN </a:t>
            </a:r>
            <a:r>
              <a:rPr b="1" lang="fr-FR" sz="1100"/>
              <a:t>LSTM</a:t>
            </a:r>
            <a:r>
              <a:rPr lang="fr-FR" sz="1100"/>
              <a:t>, </a:t>
            </a:r>
            <a:r>
              <a:rPr b="1" lang="fr-FR" sz="1100"/>
              <a:t>CNN</a:t>
            </a:r>
            <a:r>
              <a:rPr lang="fr-FR" sz="1100"/>
              <a:t>, </a:t>
            </a:r>
            <a:r>
              <a:rPr b="1" lang="fr-FR" sz="1100"/>
              <a:t>BERT </a:t>
            </a:r>
            <a:r>
              <a:rPr lang="fr-FR" sz="1100"/>
              <a:t>ou autres modèles sur Hugging Face</a:t>
            </a:r>
            <a:endParaRPr sz="1100"/>
          </a:p>
          <a:p>
            <a:pPr indent="-298450" lvl="0" marL="457200" rtl="0" algn="l">
              <a:spcBef>
                <a:spcPts val="0"/>
              </a:spcBef>
              <a:spcAft>
                <a:spcPts val="0"/>
              </a:spcAft>
              <a:buSzPts val="1100"/>
              <a:buChar char="-"/>
            </a:pPr>
            <a:r>
              <a:rPr lang="fr-FR" sz="1100">
                <a:solidFill>
                  <a:srgbClr val="BA1C3A"/>
                </a:solidFill>
              </a:rPr>
              <a:t>Interprétation des résultats </a:t>
            </a:r>
            <a:r>
              <a:rPr lang="fr-FR" sz="1100"/>
              <a:t> (points négatifs possibles)</a:t>
            </a:r>
            <a:endParaRPr sz="1100"/>
          </a:p>
          <a:p>
            <a:pPr indent="-298450" lvl="1" marL="914400" rtl="0" algn="l">
              <a:spcBef>
                <a:spcPts val="0"/>
              </a:spcBef>
              <a:spcAft>
                <a:spcPts val="0"/>
              </a:spcAft>
              <a:buSzPts val="1100"/>
              <a:buChar char="-"/>
            </a:pPr>
            <a:r>
              <a:rPr lang="fr-FR" sz="1100"/>
              <a:t>Analyse des erreurs : 1 point</a:t>
            </a:r>
            <a:endParaRPr sz="1100"/>
          </a:p>
          <a:p>
            <a:pPr indent="-298450" lvl="1" marL="914400" rtl="0" algn="l">
              <a:spcBef>
                <a:spcPts val="0"/>
              </a:spcBef>
              <a:spcAft>
                <a:spcPts val="0"/>
              </a:spcAft>
              <a:buSzPts val="1100"/>
              <a:buChar char="-"/>
            </a:pPr>
            <a:r>
              <a:rPr lang="fr-FR" sz="1100"/>
              <a:t>Détection de sentiments : 2 points</a:t>
            </a:r>
            <a:endParaRPr sz="1100"/>
          </a:p>
          <a:p>
            <a:pPr indent="-298450" lvl="1" marL="914400" rtl="0" algn="l">
              <a:spcBef>
                <a:spcPts val="0"/>
              </a:spcBef>
              <a:spcAft>
                <a:spcPts val="0"/>
              </a:spcAft>
              <a:buSzPts val="1100"/>
              <a:buChar char="-"/>
            </a:pPr>
            <a:r>
              <a:rPr lang="fr-FR" sz="1100"/>
              <a:t>Modèles classiques avec les thèmes : 2 points</a:t>
            </a:r>
            <a:endParaRPr sz="1100"/>
          </a:p>
          <a:p>
            <a:pPr indent="-298450" lvl="1" marL="914400" rtl="0" algn="l">
              <a:spcBef>
                <a:spcPts val="0"/>
              </a:spcBef>
              <a:spcAft>
                <a:spcPts val="0"/>
              </a:spcAft>
              <a:buSzPts val="1100"/>
              <a:buChar char="-"/>
            </a:pPr>
            <a:r>
              <a:rPr lang="fr-FR" sz="1100"/>
              <a:t>Modèles de deep learnig pour les mots : 2 points</a:t>
            </a:r>
            <a:endParaRPr sz="1100"/>
          </a:p>
          <a:p>
            <a:pPr indent="-298450" lvl="0" marL="457200" rtl="0" algn="l">
              <a:spcBef>
                <a:spcPts val="0"/>
              </a:spcBef>
              <a:spcAft>
                <a:spcPts val="0"/>
              </a:spcAft>
              <a:buSzPts val="1100"/>
              <a:buChar char="-"/>
            </a:pPr>
            <a:r>
              <a:rPr lang="fr-FR" sz="1100">
                <a:solidFill>
                  <a:srgbClr val="BA1C3A"/>
                </a:solidFill>
              </a:rPr>
              <a:t>Clarté de la présentation</a:t>
            </a:r>
            <a:r>
              <a:rPr lang="fr-FR" sz="1100"/>
              <a:t> : 2 points  (points négatifs possibles)</a:t>
            </a:r>
            <a:endParaRPr sz="1100"/>
          </a:p>
          <a:p>
            <a:pPr indent="-298450" lvl="0" marL="457200" rtl="0" algn="l">
              <a:spcBef>
                <a:spcPts val="0"/>
              </a:spcBef>
              <a:spcAft>
                <a:spcPts val="0"/>
              </a:spcAft>
              <a:buSzPts val="1100"/>
              <a:buChar char="-"/>
            </a:pPr>
            <a:r>
              <a:rPr lang="fr-FR" sz="1100"/>
              <a:t>Post sur Linkedin et obtention de 2000 likes/commentaire (présentation des résultats intéressants) → 20 (à normaliser éventuellement)</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pic>
        <p:nvPicPr>
          <p:cNvPr id="278" name="Google Shape;278;p41"/>
          <p:cNvPicPr preferRelativeResize="0"/>
          <p:nvPr/>
        </p:nvPicPr>
        <p:blipFill rotWithShape="1">
          <a:blip r:embed="rId3">
            <a:alphaModFix/>
          </a:blip>
          <a:srcRect b="0" l="0" r="0" t="0"/>
          <a:stretch/>
        </p:blipFill>
        <p:spPr>
          <a:xfrm>
            <a:off x="3157652" y="1071169"/>
            <a:ext cx="5485688" cy="2957808"/>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79" name="Google Shape;279;p41"/>
          <p:cNvSpPr/>
          <p:nvPr/>
        </p:nvSpPr>
        <p:spPr>
          <a:xfrm>
            <a:off x="510302" y="774259"/>
            <a:ext cx="3090600" cy="177000"/>
          </a:xfrm>
          <a:prstGeom prst="rect">
            <a:avLst/>
          </a:prstGeom>
          <a:solidFill>
            <a:srgbClr val="9FC5E8"/>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200" u="none" cap="none" strike="noStrike">
                <a:solidFill>
                  <a:schemeClr val="dk1"/>
                </a:solidFill>
                <a:latin typeface="Calibri"/>
                <a:ea typeface="Calibri"/>
                <a:cs typeface="Calibri"/>
                <a:sym typeface="Calibri"/>
              </a:rPr>
              <a:t>Similarité sémantique des mots</a:t>
            </a:r>
            <a:endParaRPr sz="1200"/>
          </a:p>
        </p:txBody>
      </p:sp>
      <p:sp>
        <p:nvSpPr>
          <p:cNvPr id="280" name="Google Shape;280;p41"/>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None/>
            </a:pPr>
            <a:r>
              <a:rPr lang="fr-FR" sz="1800">
                <a:solidFill>
                  <a:srgbClr val="13264A"/>
                </a:solidFill>
              </a:rPr>
              <a:t>Détection de mots-similaires</a:t>
            </a:r>
            <a:endParaRPr sz="1800"/>
          </a:p>
        </p:txBody>
      </p:sp>
      <p:sp>
        <p:nvSpPr>
          <p:cNvPr id="281" name="Google Shape;281;p41"/>
          <p:cNvSpPr/>
          <p:nvPr/>
        </p:nvSpPr>
        <p:spPr>
          <a:xfrm rot="2395733">
            <a:off x="7380112" y="49194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
        <p:nvSpPr>
          <p:cNvPr id="282" name="Google Shape;282;p41"/>
          <p:cNvSpPr txBox="1"/>
          <p:nvPr>
            <p:ph idx="1" type="body"/>
          </p:nvPr>
        </p:nvSpPr>
        <p:spPr>
          <a:xfrm>
            <a:off x="417625" y="4236179"/>
            <a:ext cx="8308800" cy="515400"/>
          </a:xfrm>
          <a:prstGeom prst="rect">
            <a:avLst/>
          </a:prstGeom>
          <a:noFill/>
          <a:ln>
            <a:noFill/>
          </a:ln>
        </p:spPr>
        <p:txBody>
          <a:bodyPr anchorCtr="0" anchor="t" bIns="38475" lIns="62300" spcFirstLastPara="1" rIns="31150" wrap="square" tIns="38475">
            <a:noAutofit/>
          </a:bodyPr>
          <a:lstStyle/>
          <a:p>
            <a:pPr indent="0" lvl="0" marL="0" rtl="0" algn="l">
              <a:lnSpc>
                <a:spcPct val="90000"/>
              </a:lnSpc>
              <a:spcBef>
                <a:spcPts val="1000"/>
              </a:spcBef>
              <a:spcAft>
                <a:spcPts val="0"/>
              </a:spcAft>
              <a:buNone/>
            </a:pPr>
            <a:r>
              <a:rPr lang="fr-FR"/>
              <a:t>Le modèle de word2vec permet de trouver les mots similaires par rapport à des mots de références. Cela permet de constituer une segmentation (ou des thématiques).</a:t>
            </a:r>
            <a:endParaRPr/>
          </a:p>
        </p:txBody>
      </p:sp>
      <p:pic>
        <p:nvPicPr>
          <p:cNvPr id="283" name="Google Shape;283;p41"/>
          <p:cNvPicPr preferRelativeResize="0"/>
          <p:nvPr/>
        </p:nvPicPr>
        <p:blipFill>
          <a:blip r:embed="rId4">
            <a:alphaModFix/>
          </a:blip>
          <a:stretch>
            <a:fillRect/>
          </a:stretch>
        </p:blipFill>
        <p:spPr>
          <a:xfrm>
            <a:off x="563775" y="1036562"/>
            <a:ext cx="1536300" cy="3114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2.4</a:t>
            </a:r>
            <a:endParaRPr/>
          </a:p>
        </p:txBody>
      </p:sp>
      <p:sp>
        <p:nvSpPr>
          <p:cNvPr id="289" name="Google Shape;289;p42"/>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Autres tâches NLP</a:t>
            </a:r>
            <a:endParaRPr>
              <a:solidFill>
                <a:schemeClr val="accent6"/>
              </a:solidFill>
            </a:endParaRPr>
          </a:p>
        </p:txBody>
      </p:sp>
      <p:sp>
        <p:nvSpPr>
          <p:cNvPr id="290" name="Google Shape;290;p42"/>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Peaufiner les thématiques</a:t>
            </a:r>
            <a:endParaRPr sz="1600"/>
          </a:p>
        </p:txBody>
      </p:sp>
      <p:sp>
        <p:nvSpPr>
          <p:cNvPr id="291" name="Google Shape;291;p42"/>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idx="1" type="body"/>
          </p:nvPr>
        </p:nvSpPr>
        <p:spPr>
          <a:xfrm>
            <a:off x="417625" y="920750"/>
            <a:ext cx="8308800" cy="33726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Correction d’orthographe</a:t>
            </a:r>
            <a:endParaRPr/>
          </a:p>
          <a:p>
            <a:pPr indent="-317500" lvl="0" marL="457200" rtl="0" algn="l">
              <a:spcBef>
                <a:spcPts val="0"/>
              </a:spcBef>
              <a:spcAft>
                <a:spcPts val="0"/>
              </a:spcAft>
              <a:buSzPts val="1400"/>
              <a:buChar char="-"/>
            </a:pPr>
            <a:r>
              <a:rPr lang="fr-FR"/>
              <a:t>Résumé de texte</a:t>
            </a:r>
            <a:endParaRPr/>
          </a:p>
          <a:p>
            <a:pPr indent="-317500" lvl="0" marL="457200" rtl="0" algn="l">
              <a:spcBef>
                <a:spcPts val="0"/>
              </a:spcBef>
              <a:spcAft>
                <a:spcPts val="0"/>
              </a:spcAft>
              <a:buSzPts val="1400"/>
              <a:buChar char="-"/>
            </a:pPr>
            <a:r>
              <a:rPr lang="fr-FR"/>
              <a:t>Génération de textes</a:t>
            </a:r>
            <a:endParaRPr/>
          </a:p>
          <a:p>
            <a:pPr indent="-304800" lvl="1" marL="914400" rtl="0" algn="l">
              <a:spcBef>
                <a:spcPts val="0"/>
              </a:spcBef>
              <a:spcAft>
                <a:spcPts val="0"/>
              </a:spcAft>
              <a:buSzPts val="1200"/>
              <a:buChar char="-"/>
            </a:pPr>
            <a:r>
              <a:rPr lang="fr-FR"/>
              <a:t>Par produit, et par assureur, comparer et mettre en évidence des différences</a:t>
            </a:r>
            <a:endParaRPr/>
          </a:p>
          <a:p>
            <a:pPr indent="-317500" lvl="0" marL="457200" rtl="0" algn="l">
              <a:spcBef>
                <a:spcPts val="0"/>
              </a:spcBef>
              <a:spcAft>
                <a:spcPts val="0"/>
              </a:spcAft>
              <a:buSzPts val="1400"/>
              <a:buChar char="-"/>
            </a:pPr>
            <a:r>
              <a:rPr lang="fr-FR"/>
              <a:t>Détection de sentiment avec transfer learning (en anglais)</a:t>
            </a:r>
            <a:endParaRPr/>
          </a:p>
          <a:p>
            <a:pPr indent="-304800" lvl="1" marL="914400" rtl="0" algn="l">
              <a:spcBef>
                <a:spcPts val="0"/>
              </a:spcBef>
              <a:spcAft>
                <a:spcPts val="0"/>
              </a:spcAft>
              <a:buSzPts val="1200"/>
              <a:buChar char="-"/>
            </a:pPr>
            <a:r>
              <a:t/>
            </a:r>
            <a:endParaRPr/>
          </a:p>
          <a:p>
            <a:pPr indent="-317500" lvl="0" marL="457200" rtl="0" algn="l">
              <a:spcBef>
                <a:spcPts val="0"/>
              </a:spcBef>
              <a:spcAft>
                <a:spcPts val="0"/>
              </a:spcAft>
              <a:buSzPts val="1400"/>
              <a:buChar char="-"/>
            </a:pPr>
            <a:r>
              <a:rPr lang="fr-FR"/>
              <a:t>Traduction : tests de plusieurs packages</a:t>
            </a:r>
            <a:endParaRPr/>
          </a:p>
          <a:p>
            <a:pPr indent="-304800" lvl="1" marL="914400" rtl="0" algn="l">
              <a:spcBef>
                <a:spcPts val="0"/>
              </a:spcBef>
              <a:spcAft>
                <a:spcPts val="0"/>
              </a:spcAft>
              <a:buSzPts val="1200"/>
              <a:buChar char="-"/>
            </a:pPr>
            <a:r>
              <a:rPr lang="fr-FR"/>
              <a:t>En pratique, Google Translate peut être utilisé (voir présentation des données)</a:t>
            </a:r>
            <a:endParaRPr/>
          </a:p>
        </p:txBody>
      </p:sp>
      <p:sp>
        <p:nvSpPr>
          <p:cNvPr id="298" name="Google Shape;298;p4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Synthèse des tâches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3</a:t>
            </a:r>
            <a:endParaRPr/>
          </a:p>
        </p:txBody>
      </p:sp>
      <p:sp>
        <p:nvSpPr>
          <p:cNvPr id="305" name="Google Shape;305;p44"/>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Modèles de machine learning/</a:t>
            </a:r>
            <a:endParaRPr/>
          </a:p>
          <a:p>
            <a:pPr indent="0" lvl="0" marL="0" rtl="0" algn="l">
              <a:spcBef>
                <a:spcPts val="200"/>
              </a:spcBef>
              <a:spcAft>
                <a:spcPts val="0"/>
              </a:spcAft>
              <a:buClr>
                <a:srgbClr val="000000"/>
              </a:buClr>
              <a:buSzPts val="3800"/>
              <a:buFont typeface="Arial"/>
              <a:buNone/>
            </a:pPr>
            <a:r>
              <a:rPr lang="fr-FR"/>
              <a:t>Apprentissage non-supervisé</a:t>
            </a:r>
            <a:endParaRPr/>
          </a:p>
          <a:p>
            <a:pPr indent="0" lvl="0" marL="0" rtl="0" algn="l">
              <a:spcBef>
                <a:spcPts val="200"/>
              </a:spcBef>
              <a:spcAft>
                <a:spcPts val="0"/>
              </a:spcAft>
              <a:buClr>
                <a:srgbClr val="000000"/>
              </a:buClr>
              <a:buSzPts val="3800"/>
              <a:buFont typeface="Arial"/>
              <a:buNone/>
            </a:pPr>
            <a:r>
              <a:rPr lang="fr-FR"/>
              <a:t>Apprentissage supervisé</a:t>
            </a:r>
            <a:endParaRPr/>
          </a:p>
        </p:txBody>
      </p:sp>
      <p:sp>
        <p:nvSpPr>
          <p:cNvPr id="306" name="Google Shape;306;p44"/>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Présentation des approches</a:t>
            </a:r>
            <a:endParaRPr sz="1800"/>
          </a:p>
          <a:p>
            <a:pPr indent="-304800" lvl="0" marL="393700" rtl="0" algn="l">
              <a:lnSpc>
                <a:spcPct val="90000"/>
              </a:lnSpc>
              <a:spcBef>
                <a:spcPts val="200"/>
              </a:spcBef>
              <a:spcAft>
                <a:spcPts val="0"/>
              </a:spcAft>
              <a:buSzPts val="1800"/>
              <a:buChar char="▪"/>
            </a:pPr>
            <a:r>
              <a:rPr lang="fr-FR" sz="1800"/>
              <a:t>Topic modelling et segmentation</a:t>
            </a:r>
            <a:endParaRPr sz="1800"/>
          </a:p>
          <a:p>
            <a:pPr indent="-304800" lvl="0" marL="393700" rtl="0" algn="l">
              <a:lnSpc>
                <a:spcPct val="90000"/>
              </a:lnSpc>
              <a:spcBef>
                <a:spcPts val="200"/>
              </a:spcBef>
              <a:spcAft>
                <a:spcPts val="0"/>
              </a:spcAft>
              <a:buSzPts val="1800"/>
              <a:buChar char="▪"/>
            </a:pPr>
            <a:r>
              <a:rPr lang="fr-FR" sz="1800"/>
              <a:t>Apprentissage supervisé</a:t>
            </a:r>
            <a:endParaRPr sz="1800"/>
          </a:p>
          <a:p>
            <a:pPr indent="-304800" lvl="1" marL="787400" rtl="0" algn="l">
              <a:lnSpc>
                <a:spcPct val="90000"/>
              </a:lnSpc>
              <a:spcBef>
                <a:spcPts val="200"/>
              </a:spcBef>
              <a:spcAft>
                <a:spcPts val="0"/>
              </a:spcAft>
              <a:buSzPts val="1800"/>
              <a:buChar char="–"/>
            </a:pPr>
            <a:r>
              <a:rPr lang="fr-FR" sz="1800"/>
              <a:t>Prédiction de la note</a:t>
            </a:r>
            <a:endParaRPr sz="1800"/>
          </a:p>
          <a:p>
            <a:pPr indent="-304800" lvl="1" marL="787400" rtl="0" algn="l">
              <a:lnSpc>
                <a:spcPct val="90000"/>
              </a:lnSpc>
              <a:spcBef>
                <a:spcPts val="200"/>
              </a:spcBef>
              <a:spcAft>
                <a:spcPts val="0"/>
              </a:spcAft>
              <a:buSzPts val="1800"/>
              <a:buChar char="–"/>
            </a:pPr>
            <a:r>
              <a:rPr lang="fr-FR" sz="1800"/>
              <a:t>Prédiction des thèmes</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a:t>
            </a:r>
            <a:r>
              <a:rPr lang="fr-FR"/>
              <a:t>.1</a:t>
            </a:r>
            <a:endParaRPr/>
          </a:p>
        </p:txBody>
      </p:sp>
      <p:sp>
        <p:nvSpPr>
          <p:cNvPr id="312" name="Google Shape;312;p45"/>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Présentation des approches</a:t>
            </a:r>
            <a:endParaRPr>
              <a:solidFill>
                <a:schemeClr val="accent6"/>
              </a:solidFill>
            </a:endParaRPr>
          </a:p>
        </p:txBody>
      </p:sp>
      <p:sp>
        <p:nvSpPr>
          <p:cNvPr id="313" name="Google Shape;313;p45"/>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le projet et son contexte</a:t>
            </a:r>
            <a:endParaRPr/>
          </a:p>
          <a:p>
            <a:pPr indent="-279400" lvl="0" marL="393700" rtl="0" algn="l">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314" name="Google Shape;314;p45"/>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cxnSp>
        <p:nvCxnSpPr>
          <p:cNvPr id="319" name="Google Shape;319;p46"/>
          <p:cNvCxnSpPr/>
          <p:nvPr/>
        </p:nvCxnSpPr>
        <p:spPr>
          <a:xfrm>
            <a:off x="1558945" y="1977684"/>
            <a:ext cx="0" cy="2292300"/>
          </a:xfrm>
          <a:prstGeom prst="straightConnector1">
            <a:avLst/>
          </a:prstGeom>
          <a:solidFill>
            <a:schemeClr val="accent1"/>
          </a:solidFill>
          <a:ln cap="flat" cmpd="sng" w="19050">
            <a:solidFill>
              <a:schemeClr val="dk1"/>
            </a:solidFill>
            <a:prstDash val="dash"/>
            <a:round/>
            <a:headEnd len="sm" w="sm" type="none"/>
            <a:tailEnd len="sm" w="sm" type="none"/>
          </a:ln>
        </p:spPr>
      </p:cxnSp>
      <p:cxnSp>
        <p:nvCxnSpPr>
          <p:cNvPr id="320" name="Google Shape;320;p46"/>
          <p:cNvCxnSpPr/>
          <p:nvPr/>
        </p:nvCxnSpPr>
        <p:spPr>
          <a:xfrm>
            <a:off x="3752419" y="1977684"/>
            <a:ext cx="0" cy="2592300"/>
          </a:xfrm>
          <a:prstGeom prst="straightConnector1">
            <a:avLst/>
          </a:prstGeom>
          <a:solidFill>
            <a:schemeClr val="accent1"/>
          </a:solidFill>
          <a:ln cap="flat" cmpd="sng" w="19050">
            <a:solidFill>
              <a:schemeClr val="dk1"/>
            </a:solidFill>
            <a:prstDash val="dash"/>
            <a:round/>
            <a:headEnd len="sm" w="sm" type="none"/>
            <a:tailEnd len="sm" w="sm" type="none"/>
          </a:ln>
        </p:spPr>
      </p:cxnSp>
      <p:sp>
        <p:nvSpPr>
          <p:cNvPr id="321" name="Google Shape;321;p46"/>
          <p:cNvSpPr/>
          <p:nvPr/>
        </p:nvSpPr>
        <p:spPr>
          <a:xfrm>
            <a:off x="3538726" y="350812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Classificatio</a:t>
            </a:r>
            <a:r>
              <a:rPr lang="fr-FR" sz="1000">
                <a:solidFill>
                  <a:schemeClr val="dk1"/>
                </a:solidFill>
                <a:latin typeface="Calibri"/>
                <a:ea typeface="Calibri"/>
                <a:cs typeface="Calibri"/>
                <a:sym typeface="Calibri"/>
              </a:rPr>
              <a:t>n/ Régression</a:t>
            </a:r>
            <a:endParaRPr i="0" sz="700" u="none" cap="none" strike="noStrike">
              <a:solidFill>
                <a:schemeClr val="dk1"/>
              </a:solidFill>
              <a:latin typeface="Calibri"/>
              <a:ea typeface="Calibri"/>
              <a:cs typeface="Calibri"/>
              <a:sym typeface="Calibri"/>
            </a:endParaRPr>
          </a:p>
        </p:txBody>
      </p:sp>
      <p:sp>
        <p:nvSpPr>
          <p:cNvPr id="322" name="Google Shape;322;p46"/>
          <p:cNvSpPr/>
          <p:nvPr/>
        </p:nvSpPr>
        <p:spPr>
          <a:xfrm>
            <a:off x="4911474" y="831491"/>
            <a:ext cx="3708000" cy="984300"/>
          </a:xfrm>
          <a:prstGeom prst="rect">
            <a:avLst/>
          </a:prstGeom>
          <a:solidFill>
            <a:schemeClr val="lt2"/>
          </a:solidFill>
          <a:ln cap="flat" cmpd="sng" w="9525">
            <a:solidFill>
              <a:schemeClr val="dk1"/>
            </a:solidFill>
            <a:prstDash val="dash"/>
            <a:round/>
            <a:headEnd len="sm" w="sm" type="none"/>
            <a:tailEnd len="sm" w="sm" type="none"/>
          </a:ln>
        </p:spPr>
        <p:txBody>
          <a:bodyPr anchorCtr="0" anchor="t" bIns="85700" lIns="85700" spcFirstLastPara="1" rIns="85700" wrap="square" tIns="85700">
            <a:noAutofit/>
          </a:bodyPr>
          <a:lstStyle/>
          <a:p>
            <a:pPr indent="0" lvl="0" marL="0" marR="0" rtl="0" algn="ctr">
              <a:lnSpc>
                <a:spcPct val="100000"/>
              </a:lnSpc>
              <a:spcBef>
                <a:spcPts val="0"/>
              </a:spcBef>
              <a:spcAft>
                <a:spcPts val="0"/>
              </a:spcAft>
              <a:buNone/>
            </a:pPr>
            <a:r>
              <a:rPr b="1" i="0" lang="fr-FR" sz="700" u="none" cap="none" strike="noStrike">
                <a:solidFill>
                  <a:srgbClr val="000000"/>
                </a:solidFill>
                <a:latin typeface="Arial"/>
                <a:ea typeface="Arial"/>
                <a:cs typeface="Arial"/>
                <a:sym typeface="Arial"/>
              </a:rPr>
              <a:t>Analyse exploratoire</a:t>
            </a:r>
            <a:endParaRPr sz="1200"/>
          </a:p>
        </p:txBody>
      </p:sp>
      <p:cxnSp>
        <p:nvCxnSpPr>
          <p:cNvPr id="323" name="Google Shape;323;p46"/>
          <p:cNvCxnSpPr/>
          <p:nvPr/>
        </p:nvCxnSpPr>
        <p:spPr>
          <a:xfrm>
            <a:off x="517396" y="3435846"/>
            <a:ext cx="7178700" cy="0"/>
          </a:xfrm>
          <a:prstGeom prst="straightConnector1">
            <a:avLst/>
          </a:prstGeom>
          <a:noFill/>
          <a:ln cap="flat" cmpd="sng" w="19050">
            <a:solidFill>
              <a:srgbClr val="B81735"/>
            </a:solidFill>
            <a:prstDash val="solid"/>
            <a:round/>
            <a:headEnd len="sm" w="sm" type="none"/>
            <a:tailEnd len="sm" w="sm" type="none"/>
          </a:ln>
        </p:spPr>
      </p:cxnSp>
      <p:sp>
        <p:nvSpPr>
          <p:cNvPr id="324" name="Google Shape;324;p46"/>
          <p:cNvSpPr/>
          <p:nvPr/>
        </p:nvSpPr>
        <p:spPr>
          <a:xfrm>
            <a:off x="1182085" y="1162129"/>
            <a:ext cx="982500" cy="2286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Nettoyage</a:t>
            </a:r>
            <a:endParaRPr i="0" sz="1000" u="none" cap="none" strike="noStrike">
              <a:solidFill>
                <a:schemeClr val="dk1"/>
              </a:solidFill>
              <a:latin typeface="Calibri"/>
              <a:ea typeface="Calibri"/>
              <a:cs typeface="Calibri"/>
              <a:sym typeface="Calibri"/>
            </a:endParaRPr>
          </a:p>
        </p:txBody>
      </p:sp>
      <p:sp>
        <p:nvSpPr>
          <p:cNvPr id="325" name="Google Shape;325;p46"/>
          <p:cNvSpPr/>
          <p:nvPr/>
        </p:nvSpPr>
        <p:spPr>
          <a:xfrm>
            <a:off x="1182085" y="831491"/>
            <a:ext cx="982500" cy="2286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Texte original</a:t>
            </a:r>
            <a:endParaRPr i="0" sz="1000" u="none" cap="none" strike="noStrike">
              <a:solidFill>
                <a:schemeClr val="dk1"/>
              </a:solidFill>
              <a:latin typeface="Calibri"/>
              <a:ea typeface="Calibri"/>
              <a:cs typeface="Calibri"/>
              <a:sym typeface="Calibri"/>
            </a:endParaRPr>
          </a:p>
        </p:txBody>
      </p:sp>
      <p:sp>
        <p:nvSpPr>
          <p:cNvPr id="326" name="Google Shape;326;p46"/>
          <p:cNvSpPr/>
          <p:nvPr/>
        </p:nvSpPr>
        <p:spPr>
          <a:xfrm>
            <a:off x="1182085" y="1486165"/>
            <a:ext cx="982500" cy="2286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Vectorisation</a:t>
            </a:r>
            <a:endParaRPr i="0" sz="1000" u="none" cap="none" strike="noStrike">
              <a:solidFill>
                <a:schemeClr val="dk1"/>
              </a:solidFill>
              <a:latin typeface="Calibri"/>
              <a:ea typeface="Calibri"/>
              <a:cs typeface="Calibri"/>
              <a:sym typeface="Calibri"/>
            </a:endParaRPr>
          </a:p>
        </p:txBody>
      </p:sp>
      <p:sp>
        <p:nvSpPr>
          <p:cNvPr id="327" name="Google Shape;327;p46"/>
          <p:cNvSpPr/>
          <p:nvPr/>
        </p:nvSpPr>
        <p:spPr>
          <a:xfrm>
            <a:off x="1625414" y="197768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Embedding</a:t>
            </a:r>
            <a:endParaRPr i="0" sz="1000" u="none" cap="none" strike="noStrike">
              <a:solidFill>
                <a:schemeClr val="dk1"/>
              </a:solidFill>
              <a:latin typeface="Calibri"/>
              <a:ea typeface="Calibri"/>
              <a:cs typeface="Calibri"/>
              <a:sym typeface="Calibri"/>
            </a:endParaRPr>
          </a:p>
        </p:txBody>
      </p:sp>
      <p:sp>
        <p:nvSpPr>
          <p:cNvPr id="328" name="Google Shape;328;p46"/>
          <p:cNvSpPr/>
          <p:nvPr/>
        </p:nvSpPr>
        <p:spPr>
          <a:xfrm>
            <a:off x="1625414" y="2463738"/>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Global average pooling</a:t>
            </a:r>
            <a:endParaRPr i="0" sz="1000" u="none" cap="none" strike="noStrike">
              <a:solidFill>
                <a:schemeClr val="dk1"/>
              </a:solidFill>
              <a:latin typeface="Calibri"/>
              <a:ea typeface="Calibri"/>
              <a:cs typeface="Calibri"/>
              <a:sym typeface="Calibri"/>
            </a:endParaRPr>
          </a:p>
        </p:txBody>
      </p:sp>
      <p:sp>
        <p:nvSpPr>
          <p:cNvPr id="329" name="Google Shape;329;p46"/>
          <p:cNvSpPr/>
          <p:nvPr/>
        </p:nvSpPr>
        <p:spPr>
          <a:xfrm>
            <a:off x="1625414" y="2949794"/>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 (+ dropout)</a:t>
            </a:r>
            <a:endParaRPr i="0" sz="1000" u="none" cap="none" strike="noStrike">
              <a:solidFill>
                <a:schemeClr val="dk1"/>
              </a:solidFill>
              <a:latin typeface="Calibri"/>
              <a:ea typeface="Calibri"/>
              <a:cs typeface="Calibri"/>
              <a:sym typeface="Calibri"/>
            </a:endParaRPr>
          </a:p>
        </p:txBody>
      </p:sp>
      <p:cxnSp>
        <p:nvCxnSpPr>
          <p:cNvPr id="330" name="Google Shape;330;p46"/>
          <p:cNvCxnSpPr>
            <a:stCxn id="325" idx="2"/>
            <a:endCxn id="324" idx="0"/>
          </p:cNvCxnSpPr>
          <p:nvPr/>
        </p:nvCxnSpPr>
        <p:spPr>
          <a:xfrm>
            <a:off x="1673335" y="1060091"/>
            <a:ext cx="0" cy="102000"/>
          </a:xfrm>
          <a:prstGeom prst="straightConnector1">
            <a:avLst/>
          </a:prstGeom>
          <a:noFill/>
          <a:ln cap="flat" cmpd="sng" w="9525">
            <a:solidFill>
              <a:schemeClr val="dk1"/>
            </a:solidFill>
            <a:prstDash val="solid"/>
            <a:round/>
            <a:headEnd len="sm" w="sm" type="none"/>
            <a:tailEnd len="med" w="med" type="triangle"/>
          </a:ln>
        </p:spPr>
      </p:cxnSp>
      <p:cxnSp>
        <p:nvCxnSpPr>
          <p:cNvPr id="331" name="Google Shape;331;p46"/>
          <p:cNvCxnSpPr>
            <a:stCxn id="324" idx="2"/>
            <a:endCxn id="326" idx="0"/>
          </p:cNvCxnSpPr>
          <p:nvPr/>
        </p:nvCxnSpPr>
        <p:spPr>
          <a:xfrm>
            <a:off x="1673335" y="1390729"/>
            <a:ext cx="0" cy="95400"/>
          </a:xfrm>
          <a:prstGeom prst="straightConnector1">
            <a:avLst/>
          </a:prstGeom>
          <a:noFill/>
          <a:ln cap="flat" cmpd="sng" w="9525">
            <a:solidFill>
              <a:schemeClr val="dk1"/>
            </a:solidFill>
            <a:prstDash val="solid"/>
            <a:round/>
            <a:headEnd len="sm" w="sm" type="none"/>
            <a:tailEnd len="med" w="med" type="triangle"/>
          </a:ln>
        </p:spPr>
      </p:cxnSp>
      <p:cxnSp>
        <p:nvCxnSpPr>
          <p:cNvPr id="332" name="Google Shape;332;p46"/>
          <p:cNvCxnSpPr>
            <a:stCxn id="326" idx="2"/>
            <a:endCxn id="327" idx="0"/>
          </p:cNvCxnSpPr>
          <p:nvPr/>
        </p:nvCxnSpPr>
        <p:spPr>
          <a:xfrm>
            <a:off x="1673335" y="1714765"/>
            <a:ext cx="443400" cy="262800"/>
          </a:xfrm>
          <a:prstGeom prst="straightConnector1">
            <a:avLst/>
          </a:prstGeom>
          <a:noFill/>
          <a:ln cap="flat" cmpd="sng" w="9525">
            <a:solidFill>
              <a:schemeClr val="dk1"/>
            </a:solidFill>
            <a:prstDash val="solid"/>
            <a:round/>
            <a:headEnd len="sm" w="sm" type="none"/>
            <a:tailEnd len="med" w="med" type="triangle"/>
          </a:ln>
        </p:spPr>
      </p:cxnSp>
      <p:cxnSp>
        <p:nvCxnSpPr>
          <p:cNvPr id="333" name="Google Shape;333;p46"/>
          <p:cNvCxnSpPr>
            <a:stCxn id="327" idx="2"/>
            <a:endCxn id="328" idx="0"/>
          </p:cNvCxnSpPr>
          <p:nvPr/>
        </p:nvCxnSpPr>
        <p:spPr>
          <a:xfrm>
            <a:off x="2116664" y="2364986"/>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34" name="Google Shape;334;p46"/>
          <p:cNvCxnSpPr>
            <a:stCxn id="328" idx="2"/>
            <a:endCxn id="329" idx="0"/>
          </p:cNvCxnSpPr>
          <p:nvPr/>
        </p:nvCxnSpPr>
        <p:spPr>
          <a:xfrm>
            <a:off x="2116664" y="2851038"/>
            <a:ext cx="0" cy="98700"/>
          </a:xfrm>
          <a:prstGeom prst="straightConnector1">
            <a:avLst/>
          </a:prstGeom>
          <a:noFill/>
          <a:ln cap="flat" cmpd="sng" w="9525">
            <a:solidFill>
              <a:schemeClr val="dk1"/>
            </a:solidFill>
            <a:prstDash val="solid"/>
            <a:round/>
            <a:headEnd len="sm" w="sm" type="none"/>
            <a:tailEnd len="med" w="med" type="triangle"/>
          </a:ln>
        </p:spPr>
      </p:cxnSp>
      <p:sp>
        <p:nvSpPr>
          <p:cNvPr id="335" name="Google Shape;335;p46"/>
          <p:cNvSpPr/>
          <p:nvPr/>
        </p:nvSpPr>
        <p:spPr>
          <a:xfrm>
            <a:off x="2688917" y="197768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Embedding pré-entraîné</a:t>
            </a:r>
            <a:endParaRPr sz="1200">
              <a:solidFill>
                <a:schemeClr val="dk1"/>
              </a:solidFill>
              <a:latin typeface="Calibri"/>
              <a:ea typeface="Calibri"/>
              <a:cs typeface="Calibri"/>
              <a:sym typeface="Calibri"/>
            </a:endParaRPr>
          </a:p>
        </p:txBody>
      </p:sp>
      <p:sp>
        <p:nvSpPr>
          <p:cNvPr id="336" name="Google Shape;336;p46"/>
          <p:cNvSpPr/>
          <p:nvPr/>
        </p:nvSpPr>
        <p:spPr>
          <a:xfrm>
            <a:off x="2688917" y="2463738"/>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mean / sum / sqrtn</a:t>
            </a:r>
            <a:endParaRPr i="0" sz="1000" u="none" cap="none" strike="noStrike">
              <a:solidFill>
                <a:schemeClr val="dk1"/>
              </a:solidFill>
              <a:latin typeface="Calibri"/>
              <a:ea typeface="Calibri"/>
              <a:cs typeface="Calibri"/>
              <a:sym typeface="Calibri"/>
            </a:endParaRPr>
          </a:p>
        </p:txBody>
      </p:sp>
      <p:sp>
        <p:nvSpPr>
          <p:cNvPr id="337" name="Google Shape;337;p46"/>
          <p:cNvSpPr/>
          <p:nvPr/>
        </p:nvSpPr>
        <p:spPr>
          <a:xfrm>
            <a:off x="2688917" y="2949794"/>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a:t>
            </a:r>
            <a:endParaRPr i="0" sz="1000" u="none" cap="none" strike="noStrike">
              <a:solidFill>
                <a:schemeClr val="dk1"/>
              </a:solidFill>
              <a:latin typeface="Calibri"/>
              <a:ea typeface="Calibri"/>
              <a:cs typeface="Calibri"/>
              <a:sym typeface="Calibri"/>
            </a:endParaRPr>
          </a:p>
        </p:txBody>
      </p:sp>
      <p:cxnSp>
        <p:nvCxnSpPr>
          <p:cNvPr id="338" name="Google Shape;338;p46"/>
          <p:cNvCxnSpPr>
            <a:stCxn id="335" idx="2"/>
            <a:endCxn id="336" idx="0"/>
          </p:cNvCxnSpPr>
          <p:nvPr/>
        </p:nvCxnSpPr>
        <p:spPr>
          <a:xfrm>
            <a:off x="3180167" y="2364986"/>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39" name="Google Shape;339;p46"/>
          <p:cNvCxnSpPr>
            <a:stCxn id="336" idx="2"/>
            <a:endCxn id="337" idx="0"/>
          </p:cNvCxnSpPr>
          <p:nvPr/>
        </p:nvCxnSpPr>
        <p:spPr>
          <a:xfrm>
            <a:off x="3180167" y="2851038"/>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40" name="Google Shape;340;p46"/>
          <p:cNvCxnSpPr>
            <a:stCxn id="326" idx="2"/>
            <a:endCxn id="335" idx="0"/>
          </p:cNvCxnSpPr>
          <p:nvPr/>
        </p:nvCxnSpPr>
        <p:spPr>
          <a:xfrm>
            <a:off x="1673335" y="1714765"/>
            <a:ext cx="1506900" cy="262800"/>
          </a:xfrm>
          <a:prstGeom prst="straightConnector1">
            <a:avLst/>
          </a:prstGeom>
          <a:noFill/>
          <a:ln cap="flat" cmpd="sng" w="9525">
            <a:solidFill>
              <a:schemeClr val="dk1"/>
            </a:solidFill>
            <a:prstDash val="solid"/>
            <a:round/>
            <a:headEnd len="sm" w="sm" type="none"/>
            <a:tailEnd len="med" w="med" type="triangle"/>
          </a:ln>
        </p:spPr>
      </p:cxnSp>
      <p:sp>
        <p:nvSpPr>
          <p:cNvPr id="341" name="Google Shape;341;p46"/>
          <p:cNvSpPr/>
          <p:nvPr/>
        </p:nvSpPr>
        <p:spPr>
          <a:xfrm>
            <a:off x="5967847" y="1979237"/>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lang="fr-FR" sz="1000">
                <a:solidFill>
                  <a:schemeClr val="dk1"/>
                </a:solidFill>
                <a:latin typeface="Calibri"/>
                <a:ea typeface="Calibri"/>
                <a:cs typeface="Calibri"/>
                <a:sym typeface="Calibri"/>
              </a:rPr>
              <a:t>USE</a:t>
            </a:r>
            <a:endParaRPr b="1" i="0" sz="1000" u="none" cap="none" strike="noStrike">
              <a:solidFill>
                <a:schemeClr val="dk1"/>
              </a:solidFill>
              <a:latin typeface="Calibri"/>
              <a:ea typeface="Calibri"/>
              <a:cs typeface="Calibri"/>
              <a:sym typeface="Calibri"/>
            </a:endParaRPr>
          </a:p>
        </p:txBody>
      </p:sp>
      <p:sp>
        <p:nvSpPr>
          <p:cNvPr id="342" name="Google Shape;342;p46"/>
          <p:cNvSpPr/>
          <p:nvPr/>
        </p:nvSpPr>
        <p:spPr>
          <a:xfrm>
            <a:off x="5967847" y="2951345"/>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a:t>
            </a:r>
            <a:endParaRPr i="0" sz="1000" u="none" cap="none" strike="noStrike">
              <a:solidFill>
                <a:schemeClr val="dk1"/>
              </a:solidFill>
              <a:latin typeface="Calibri"/>
              <a:ea typeface="Calibri"/>
              <a:cs typeface="Calibri"/>
              <a:sym typeface="Calibri"/>
            </a:endParaRPr>
          </a:p>
        </p:txBody>
      </p:sp>
      <p:cxnSp>
        <p:nvCxnSpPr>
          <p:cNvPr id="343" name="Google Shape;343;p46"/>
          <p:cNvCxnSpPr>
            <a:stCxn id="341" idx="2"/>
            <a:endCxn id="342" idx="0"/>
          </p:cNvCxnSpPr>
          <p:nvPr/>
        </p:nvCxnSpPr>
        <p:spPr>
          <a:xfrm>
            <a:off x="6459097" y="2366537"/>
            <a:ext cx="0" cy="584700"/>
          </a:xfrm>
          <a:prstGeom prst="straightConnector1">
            <a:avLst/>
          </a:prstGeom>
          <a:noFill/>
          <a:ln cap="flat" cmpd="sng" w="9525">
            <a:solidFill>
              <a:schemeClr val="dk1"/>
            </a:solidFill>
            <a:prstDash val="solid"/>
            <a:round/>
            <a:headEnd len="sm" w="sm" type="none"/>
            <a:tailEnd len="med" w="med" type="triangle"/>
          </a:ln>
        </p:spPr>
      </p:cxnSp>
      <p:sp>
        <p:nvSpPr>
          <p:cNvPr id="344" name="Google Shape;344;p46"/>
          <p:cNvSpPr/>
          <p:nvPr/>
        </p:nvSpPr>
        <p:spPr>
          <a:xfrm>
            <a:off x="3840842" y="197768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Embedding pré-entraîné</a:t>
            </a:r>
            <a:endParaRPr sz="1200">
              <a:solidFill>
                <a:schemeClr val="dk1"/>
              </a:solidFill>
              <a:latin typeface="Calibri"/>
              <a:ea typeface="Calibri"/>
              <a:cs typeface="Calibri"/>
              <a:sym typeface="Calibri"/>
            </a:endParaRPr>
          </a:p>
        </p:txBody>
      </p:sp>
      <p:sp>
        <p:nvSpPr>
          <p:cNvPr id="345" name="Google Shape;345;p46"/>
          <p:cNvSpPr/>
          <p:nvPr/>
        </p:nvSpPr>
        <p:spPr>
          <a:xfrm>
            <a:off x="3840842" y="2949793"/>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a:t>
            </a:r>
            <a:endParaRPr i="0" sz="1000" u="none" cap="none" strike="noStrike">
              <a:solidFill>
                <a:schemeClr val="dk1"/>
              </a:solidFill>
              <a:latin typeface="Calibri"/>
              <a:ea typeface="Calibri"/>
              <a:cs typeface="Calibri"/>
              <a:sym typeface="Calibri"/>
            </a:endParaRPr>
          </a:p>
        </p:txBody>
      </p:sp>
      <p:sp>
        <p:nvSpPr>
          <p:cNvPr id="346" name="Google Shape;346;p46"/>
          <p:cNvSpPr/>
          <p:nvPr/>
        </p:nvSpPr>
        <p:spPr>
          <a:xfrm>
            <a:off x="3840842" y="2463738"/>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Filtre convolutif 1D</a:t>
            </a:r>
            <a:endParaRPr b="1" i="0" sz="1000" u="none" cap="none" strike="noStrike">
              <a:solidFill>
                <a:schemeClr val="dk1"/>
              </a:solidFill>
              <a:latin typeface="Calibri"/>
              <a:ea typeface="Calibri"/>
              <a:cs typeface="Calibri"/>
              <a:sym typeface="Calibri"/>
            </a:endParaRPr>
          </a:p>
        </p:txBody>
      </p:sp>
      <p:cxnSp>
        <p:nvCxnSpPr>
          <p:cNvPr id="347" name="Google Shape;347;p46"/>
          <p:cNvCxnSpPr>
            <a:stCxn id="344" idx="2"/>
            <a:endCxn id="346" idx="0"/>
          </p:cNvCxnSpPr>
          <p:nvPr/>
        </p:nvCxnSpPr>
        <p:spPr>
          <a:xfrm>
            <a:off x="4332092" y="2364986"/>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48" name="Google Shape;348;p46"/>
          <p:cNvCxnSpPr>
            <a:stCxn id="346" idx="2"/>
            <a:endCxn id="345" idx="0"/>
          </p:cNvCxnSpPr>
          <p:nvPr/>
        </p:nvCxnSpPr>
        <p:spPr>
          <a:xfrm>
            <a:off x="4332092" y="2851038"/>
            <a:ext cx="0" cy="98700"/>
          </a:xfrm>
          <a:prstGeom prst="straightConnector1">
            <a:avLst/>
          </a:prstGeom>
          <a:noFill/>
          <a:ln cap="flat" cmpd="sng" w="9525">
            <a:solidFill>
              <a:schemeClr val="dk1"/>
            </a:solidFill>
            <a:prstDash val="solid"/>
            <a:round/>
            <a:headEnd len="sm" w="sm" type="none"/>
            <a:tailEnd len="med" w="med" type="triangle"/>
          </a:ln>
        </p:spPr>
      </p:cxnSp>
      <p:sp>
        <p:nvSpPr>
          <p:cNvPr id="349" name="Google Shape;349;p46"/>
          <p:cNvSpPr/>
          <p:nvPr/>
        </p:nvSpPr>
        <p:spPr>
          <a:xfrm>
            <a:off x="4918885" y="2463738"/>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RNN </a:t>
            </a:r>
            <a:r>
              <a:rPr i="0" lang="fr-FR" sz="700" u="none" cap="none" strike="noStrike">
                <a:solidFill>
                  <a:schemeClr val="dk1"/>
                </a:solidFill>
                <a:latin typeface="Calibri"/>
                <a:ea typeface="Calibri"/>
                <a:cs typeface="Calibri"/>
                <a:sym typeface="Calibri"/>
              </a:rPr>
              <a:t>(unidirectionnel / bidirectionnel)</a:t>
            </a:r>
            <a:endParaRPr i="0" sz="1000" u="none" cap="none" strike="noStrike">
              <a:solidFill>
                <a:schemeClr val="dk1"/>
              </a:solidFill>
              <a:latin typeface="Calibri"/>
              <a:ea typeface="Calibri"/>
              <a:cs typeface="Calibri"/>
              <a:sym typeface="Calibri"/>
            </a:endParaRPr>
          </a:p>
        </p:txBody>
      </p:sp>
      <p:sp>
        <p:nvSpPr>
          <p:cNvPr id="350" name="Google Shape;350;p46"/>
          <p:cNvSpPr/>
          <p:nvPr/>
        </p:nvSpPr>
        <p:spPr>
          <a:xfrm>
            <a:off x="4918885" y="2949792"/>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Dense</a:t>
            </a:r>
            <a:endParaRPr i="0" sz="1000" u="none" cap="none" strike="noStrike">
              <a:solidFill>
                <a:schemeClr val="dk1"/>
              </a:solidFill>
              <a:latin typeface="Calibri"/>
              <a:ea typeface="Calibri"/>
              <a:cs typeface="Calibri"/>
              <a:sym typeface="Calibri"/>
            </a:endParaRPr>
          </a:p>
        </p:txBody>
      </p:sp>
      <p:cxnSp>
        <p:nvCxnSpPr>
          <p:cNvPr id="351" name="Google Shape;351;p46"/>
          <p:cNvCxnSpPr>
            <a:stCxn id="349" idx="2"/>
            <a:endCxn id="350" idx="0"/>
          </p:cNvCxnSpPr>
          <p:nvPr/>
        </p:nvCxnSpPr>
        <p:spPr>
          <a:xfrm>
            <a:off x="5410135" y="2851038"/>
            <a:ext cx="0" cy="98700"/>
          </a:xfrm>
          <a:prstGeom prst="straightConnector1">
            <a:avLst/>
          </a:prstGeom>
          <a:noFill/>
          <a:ln cap="flat" cmpd="sng" w="9525">
            <a:solidFill>
              <a:schemeClr val="dk1"/>
            </a:solidFill>
            <a:prstDash val="solid"/>
            <a:round/>
            <a:headEnd len="sm" w="sm" type="none"/>
            <a:tailEnd len="med" w="med" type="triangle"/>
          </a:ln>
        </p:spPr>
      </p:cxnSp>
      <p:cxnSp>
        <p:nvCxnSpPr>
          <p:cNvPr id="352" name="Google Shape;352;p46"/>
          <p:cNvCxnSpPr>
            <a:stCxn id="326" idx="2"/>
            <a:endCxn id="341" idx="0"/>
          </p:cNvCxnSpPr>
          <p:nvPr/>
        </p:nvCxnSpPr>
        <p:spPr>
          <a:xfrm>
            <a:off x="1673335" y="1714765"/>
            <a:ext cx="4785900" cy="264600"/>
          </a:xfrm>
          <a:prstGeom prst="straightConnector1">
            <a:avLst/>
          </a:prstGeom>
          <a:noFill/>
          <a:ln cap="flat" cmpd="sng" w="9525">
            <a:solidFill>
              <a:schemeClr val="dk1"/>
            </a:solidFill>
            <a:prstDash val="solid"/>
            <a:round/>
            <a:headEnd len="sm" w="sm" type="none"/>
            <a:tailEnd len="med" w="med" type="triangle"/>
          </a:ln>
        </p:spPr>
      </p:cxnSp>
      <p:cxnSp>
        <p:nvCxnSpPr>
          <p:cNvPr id="353" name="Google Shape;353;p46"/>
          <p:cNvCxnSpPr>
            <a:stCxn id="326" idx="2"/>
            <a:endCxn id="344" idx="0"/>
          </p:cNvCxnSpPr>
          <p:nvPr/>
        </p:nvCxnSpPr>
        <p:spPr>
          <a:xfrm>
            <a:off x="1673335" y="1714765"/>
            <a:ext cx="2658900" cy="262800"/>
          </a:xfrm>
          <a:prstGeom prst="straightConnector1">
            <a:avLst/>
          </a:prstGeom>
          <a:noFill/>
          <a:ln cap="flat" cmpd="sng" w="9525">
            <a:solidFill>
              <a:schemeClr val="dk1"/>
            </a:solidFill>
            <a:prstDash val="solid"/>
            <a:round/>
            <a:headEnd len="sm" w="sm" type="none"/>
            <a:tailEnd len="med" w="med" type="triangle"/>
          </a:ln>
        </p:spPr>
      </p:cxnSp>
      <p:sp>
        <p:nvSpPr>
          <p:cNvPr id="354" name="Google Shape;354;p46"/>
          <p:cNvSpPr/>
          <p:nvPr/>
        </p:nvSpPr>
        <p:spPr>
          <a:xfrm>
            <a:off x="517396" y="1977685"/>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BOW / </a:t>
            </a:r>
            <a:endParaRPr sz="12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TF-IDF / …</a:t>
            </a:r>
            <a:endParaRPr i="0" sz="1000" u="none" cap="none" strike="noStrike">
              <a:solidFill>
                <a:schemeClr val="dk1"/>
              </a:solidFill>
              <a:latin typeface="Calibri"/>
              <a:ea typeface="Calibri"/>
              <a:cs typeface="Calibri"/>
              <a:sym typeface="Calibri"/>
            </a:endParaRPr>
          </a:p>
        </p:txBody>
      </p:sp>
      <p:cxnSp>
        <p:nvCxnSpPr>
          <p:cNvPr id="355" name="Google Shape;355;p46"/>
          <p:cNvCxnSpPr>
            <a:stCxn id="326" idx="2"/>
            <a:endCxn id="354" idx="0"/>
          </p:cNvCxnSpPr>
          <p:nvPr/>
        </p:nvCxnSpPr>
        <p:spPr>
          <a:xfrm flipH="1">
            <a:off x="1008535" y="1714765"/>
            <a:ext cx="664800" cy="262800"/>
          </a:xfrm>
          <a:prstGeom prst="straightConnector1">
            <a:avLst/>
          </a:prstGeom>
          <a:noFill/>
          <a:ln cap="flat" cmpd="sng" w="9525">
            <a:solidFill>
              <a:schemeClr val="dk1"/>
            </a:solidFill>
            <a:prstDash val="solid"/>
            <a:round/>
            <a:headEnd len="sm" w="sm" type="none"/>
            <a:tailEnd len="med" w="med" type="triangle"/>
          </a:ln>
        </p:spPr>
      </p:cxnSp>
      <p:sp>
        <p:nvSpPr>
          <p:cNvPr id="356" name="Google Shape;356;p46"/>
          <p:cNvSpPr/>
          <p:nvPr/>
        </p:nvSpPr>
        <p:spPr>
          <a:xfrm>
            <a:off x="530396" y="3508126"/>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Algorithmes « classiques »</a:t>
            </a:r>
            <a:endParaRPr i="0" sz="1000" u="none" cap="none" strike="noStrike">
              <a:solidFill>
                <a:schemeClr val="dk1"/>
              </a:solidFill>
              <a:latin typeface="Calibri"/>
              <a:ea typeface="Calibri"/>
              <a:cs typeface="Calibri"/>
              <a:sym typeface="Calibri"/>
            </a:endParaRPr>
          </a:p>
        </p:txBody>
      </p:sp>
      <p:cxnSp>
        <p:nvCxnSpPr>
          <p:cNvPr id="357" name="Google Shape;357;p46"/>
          <p:cNvCxnSpPr>
            <a:stCxn id="354" idx="2"/>
            <a:endCxn id="356" idx="0"/>
          </p:cNvCxnSpPr>
          <p:nvPr/>
        </p:nvCxnSpPr>
        <p:spPr>
          <a:xfrm>
            <a:off x="1008646" y="2364985"/>
            <a:ext cx="12900" cy="1143000"/>
          </a:xfrm>
          <a:prstGeom prst="straightConnector1">
            <a:avLst/>
          </a:prstGeom>
          <a:noFill/>
          <a:ln cap="flat" cmpd="sng" w="9525">
            <a:solidFill>
              <a:schemeClr val="dk1"/>
            </a:solidFill>
            <a:prstDash val="solid"/>
            <a:round/>
            <a:headEnd len="sm" w="sm" type="none"/>
            <a:tailEnd len="med" w="med" type="triangle"/>
          </a:ln>
        </p:spPr>
      </p:cxnSp>
      <p:sp>
        <p:nvSpPr>
          <p:cNvPr id="358" name="Google Shape;358;p46"/>
          <p:cNvSpPr/>
          <p:nvPr/>
        </p:nvSpPr>
        <p:spPr>
          <a:xfrm>
            <a:off x="4918885" y="1977684"/>
            <a:ext cx="982500" cy="387300"/>
          </a:xfrm>
          <a:prstGeom prst="rect">
            <a:avLst/>
          </a:prstGeom>
          <a:solidFill>
            <a:srgbClr val="CACBCE"/>
          </a:solidFill>
          <a:ln cap="flat" cmpd="sng" w="9525">
            <a:solidFill>
              <a:srgbClr val="6B6761"/>
            </a:solidFill>
            <a:prstDash val="solid"/>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i="0" lang="fr-FR" sz="1000" u="none" cap="none" strike="noStrike">
                <a:solidFill>
                  <a:schemeClr val="dk1"/>
                </a:solidFill>
                <a:latin typeface="Calibri"/>
                <a:ea typeface="Calibri"/>
                <a:cs typeface="Calibri"/>
                <a:sym typeface="Calibri"/>
              </a:rPr>
              <a:t>Embedding pré-entraîné</a:t>
            </a:r>
            <a:endParaRPr sz="1200">
              <a:solidFill>
                <a:schemeClr val="dk1"/>
              </a:solidFill>
              <a:latin typeface="Calibri"/>
              <a:ea typeface="Calibri"/>
              <a:cs typeface="Calibri"/>
              <a:sym typeface="Calibri"/>
            </a:endParaRPr>
          </a:p>
        </p:txBody>
      </p:sp>
      <p:sp>
        <p:nvSpPr>
          <p:cNvPr id="359" name="Google Shape;359;p46"/>
          <p:cNvSpPr/>
          <p:nvPr/>
        </p:nvSpPr>
        <p:spPr>
          <a:xfrm>
            <a:off x="517397" y="4365632"/>
            <a:ext cx="3153900" cy="2043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Non prise en compte de l’ordre des mots</a:t>
            </a:r>
            <a:endParaRPr sz="1200"/>
          </a:p>
        </p:txBody>
      </p:sp>
      <p:sp>
        <p:nvSpPr>
          <p:cNvPr id="360" name="Google Shape;360;p46"/>
          <p:cNvSpPr/>
          <p:nvPr/>
        </p:nvSpPr>
        <p:spPr>
          <a:xfrm>
            <a:off x="3885103" y="4365631"/>
            <a:ext cx="3050700" cy="2043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Prise en compte de l’ordre des mots</a:t>
            </a:r>
            <a:endParaRPr sz="1200"/>
          </a:p>
        </p:txBody>
      </p:sp>
      <p:sp>
        <p:nvSpPr>
          <p:cNvPr id="361" name="Google Shape;361;p46"/>
          <p:cNvSpPr/>
          <p:nvPr/>
        </p:nvSpPr>
        <p:spPr>
          <a:xfrm>
            <a:off x="517396" y="3941030"/>
            <a:ext cx="995400" cy="3297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Non prise en compte de la « sémantique »</a:t>
            </a:r>
            <a:endParaRPr sz="1200"/>
          </a:p>
        </p:txBody>
      </p:sp>
      <p:cxnSp>
        <p:nvCxnSpPr>
          <p:cNvPr id="362" name="Google Shape;362;p46"/>
          <p:cNvCxnSpPr>
            <a:stCxn id="358" idx="2"/>
            <a:endCxn id="349" idx="0"/>
          </p:cNvCxnSpPr>
          <p:nvPr/>
        </p:nvCxnSpPr>
        <p:spPr>
          <a:xfrm>
            <a:off x="5410135" y="2364984"/>
            <a:ext cx="0" cy="98700"/>
          </a:xfrm>
          <a:prstGeom prst="straightConnector1">
            <a:avLst/>
          </a:prstGeom>
          <a:noFill/>
          <a:ln cap="flat" cmpd="sng" w="9525">
            <a:solidFill>
              <a:schemeClr val="dk1"/>
            </a:solidFill>
            <a:prstDash val="solid"/>
            <a:round/>
            <a:headEnd len="sm" w="sm" type="none"/>
            <a:tailEnd len="med" w="med" type="triangle"/>
          </a:ln>
        </p:spPr>
      </p:cxnSp>
      <p:sp>
        <p:nvSpPr>
          <p:cNvPr id="363" name="Google Shape;363;p46"/>
          <p:cNvSpPr txBox="1"/>
          <p:nvPr>
            <p:ph type="title"/>
          </p:nvPr>
        </p:nvSpPr>
        <p:spPr>
          <a:xfrm>
            <a:off x="417651" y="166700"/>
            <a:ext cx="83082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solidFill>
                  <a:srgbClr val="13264A"/>
                </a:solidFill>
                <a:latin typeface="Arial"/>
                <a:ea typeface="Arial"/>
                <a:cs typeface="Arial"/>
                <a:sym typeface="Arial"/>
              </a:rPr>
              <a:t>Présentation des approches de modélisation</a:t>
            </a:r>
            <a:endParaRPr/>
          </a:p>
        </p:txBody>
      </p:sp>
      <p:sp>
        <p:nvSpPr>
          <p:cNvPr id="364" name="Google Shape;364;p46"/>
          <p:cNvSpPr/>
          <p:nvPr/>
        </p:nvSpPr>
        <p:spPr>
          <a:xfrm rot="-5400000">
            <a:off x="4372218" y="1172889"/>
            <a:ext cx="769353" cy="103912"/>
          </a:xfrm>
          <a:custGeom>
            <a:rect b="b" l="l" r="r" t="t"/>
            <a:pathLst>
              <a:path extrusionOk="0" h="99200" w="2313845">
                <a:moveTo>
                  <a:pt x="0" y="419"/>
                </a:moveTo>
                <a:lnTo>
                  <a:pt x="1049474" y="419"/>
                </a:lnTo>
                <a:lnTo>
                  <a:pt x="1163231" y="99200"/>
                </a:lnTo>
                <a:lnTo>
                  <a:pt x="1270356" y="1891"/>
                </a:lnTo>
                <a:lnTo>
                  <a:pt x="2313845" y="0"/>
                </a:lnTo>
              </a:path>
            </a:pathLst>
          </a:custGeom>
          <a:noFill/>
          <a:ln cap="flat" cmpd="sng" w="19050">
            <a:solidFill>
              <a:schemeClr val="accent4"/>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365" name="Google Shape;365;p46"/>
          <p:cNvSpPr/>
          <p:nvPr/>
        </p:nvSpPr>
        <p:spPr>
          <a:xfrm>
            <a:off x="2518416" y="1158979"/>
            <a:ext cx="2084100" cy="4431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Le nettoyage est plus ou moins nécessaire selon les approches adoptées (à expliquer)</a:t>
            </a:r>
            <a:endParaRPr b="0" i="0" sz="700" u="none" cap="none" strike="noStrike">
              <a:solidFill>
                <a:srgbClr val="000000"/>
              </a:solidFill>
              <a:latin typeface="Arial"/>
              <a:ea typeface="Arial"/>
              <a:cs typeface="Arial"/>
              <a:sym typeface="Arial"/>
            </a:endParaRPr>
          </a:p>
        </p:txBody>
      </p:sp>
      <p:cxnSp>
        <p:nvCxnSpPr>
          <p:cNvPr id="366" name="Google Shape;366;p46"/>
          <p:cNvCxnSpPr>
            <a:stCxn id="329" idx="2"/>
            <a:endCxn id="321" idx="0"/>
          </p:cNvCxnSpPr>
          <p:nvPr/>
        </p:nvCxnSpPr>
        <p:spPr>
          <a:xfrm>
            <a:off x="2116664" y="3337093"/>
            <a:ext cx="1913400" cy="171000"/>
          </a:xfrm>
          <a:prstGeom prst="straightConnector1">
            <a:avLst/>
          </a:prstGeom>
          <a:noFill/>
          <a:ln cap="flat" cmpd="sng" w="9525">
            <a:solidFill>
              <a:schemeClr val="dk1"/>
            </a:solidFill>
            <a:prstDash val="solid"/>
            <a:round/>
            <a:headEnd len="sm" w="sm" type="none"/>
            <a:tailEnd len="med" w="med" type="triangle"/>
          </a:ln>
        </p:spPr>
      </p:cxnSp>
      <p:cxnSp>
        <p:nvCxnSpPr>
          <p:cNvPr id="367" name="Google Shape;367;p46"/>
          <p:cNvCxnSpPr>
            <a:stCxn id="337" idx="2"/>
            <a:endCxn id="321" idx="0"/>
          </p:cNvCxnSpPr>
          <p:nvPr/>
        </p:nvCxnSpPr>
        <p:spPr>
          <a:xfrm>
            <a:off x="3180167" y="3337093"/>
            <a:ext cx="849900" cy="171000"/>
          </a:xfrm>
          <a:prstGeom prst="straightConnector1">
            <a:avLst/>
          </a:prstGeom>
          <a:noFill/>
          <a:ln cap="flat" cmpd="sng" w="9525">
            <a:solidFill>
              <a:schemeClr val="dk1"/>
            </a:solidFill>
            <a:prstDash val="solid"/>
            <a:round/>
            <a:headEnd len="sm" w="sm" type="none"/>
            <a:tailEnd len="med" w="med" type="triangle"/>
          </a:ln>
        </p:spPr>
      </p:cxnSp>
      <p:cxnSp>
        <p:nvCxnSpPr>
          <p:cNvPr id="368" name="Google Shape;368;p46"/>
          <p:cNvCxnSpPr>
            <a:stCxn id="342" idx="2"/>
            <a:endCxn id="321" idx="0"/>
          </p:cNvCxnSpPr>
          <p:nvPr/>
        </p:nvCxnSpPr>
        <p:spPr>
          <a:xfrm flipH="1">
            <a:off x="4029997" y="3338645"/>
            <a:ext cx="2429100" cy="169500"/>
          </a:xfrm>
          <a:prstGeom prst="straightConnector1">
            <a:avLst/>
          </a:prstGeom>
          <a:noFill/>
          <a:ln cap="flat" cmpd="sng" w="9525">
            <a:solidFill>
              <a:schemeClr val="dk1"/>
            </a:solidFill>
            <a:prstDash val="solid"/>
            <a:round/>
            <a:headEnd len="sm" w="sm" type="none"/>
            <a:tailEnd len="med" w="med" type="triangle"/>
          </a:ln>
        </p:spPr>
      </p:cxnSp>
      <p:cxnSp>
        <p:nvCxnSpPr>
          <p:cNvPr id="369" name="Google Shape;369;p46"/>
          <p:cNvCxnSpPr>
            <a:stCxn id="345" idx="2"/>
            <a:endCxn id="321" idx="0"/>
          </p:cNvCxnSpPr>
          <p:nvPr/>
        </p:nvCxnSpPr>
        <p:spPr>
          <a:xfrm flipH="1">
            <a:off x="4029992" y="3337093"/>
            <a:ext cx="302100" cy="171000"/>
          </a:xfrm>
          <a:prstGeom prst="straightConnector1">
            <a:avLst/>
          </a:prstGeom>
          <a:noFill/>
          <a:ln cap="flat" cmpd="sng" w="9525">
            <a:solidFill>
              <a:schemeClr val="dk1"/>
            </a:solidFill>
            <a:prstDash val="solid"/>
            <a:round/>
            <a:headEnd len="sm" w="sm" type="none"/>
            <a:tailEnd len="med" w="med" type="triangle"/>
          </a:ln>
        </p:spPr>
      </p:cxnSp>
      <p:cxnSp>
        <p:nvCxnSpPr>
          <p:cNvPr id="370" name="Google Shape;370;p46"/>
          <p:cNvCxnSpPr>
            <a:stCxn id="350" idx="2"/>
            <a:endCxn id="321" idx="0"/>
          </p:cNvCxnSpPr>
          <p:nvPr/>
        </p:nvCxnSpPr>
        <p:spPr>
          <a:xfrm flipH="1">
            <a:off x="4029835" y="3337092"/>
            <a:ext cx="1380300" cy="171000"/>
          </a:xfrm>
          <a:prstGeom prst="straightConnector1">
            <a:avLst/>
          </a:prstGeom>
          <a:noFill/>
          <a:ln cap="flat" cmpd="sng" w="9525">
            <a:solidFill>
              <a:schemeClr val="dk1"/>
            </a:solidFill>
            <a:prstDash val="solid"/>
            <a:round/>
            <a:headEnd len="sm" w="sm" type="none"/>
            <a:tailEnd len="med" w="med" type="triangle"/>
          </a:ln>
        </p:spPr>
      </p:cxnSp>
      <p:cxnSp>
        <p:nvCxnSpPr>
          <p:cNvPr id="371" name="Google Shape;371;p46"/>
          <p:cNvCxnSpPr>
            <a:stCxn id="326" idx="2"/>
            <a:endCxn id="358" idx="0"/>
          </p:cNvCxnSpPr>
          <p:nvPr/>
        </p:nvCxnSpPr>
        <p:spPr>
          <a:xfrm>
            <a:off x="1673335" y="1714765"/>
            <a:ext cx="3736800" cy="262800"/>
          </a:xfrm>
          <a:prstGeom prst="straightConnector1">
            <a:avLst/>
          </a:prstGeom>
          <a:noFill/>
          <a:ln cap="flat" cmpd="sng" w="9525">
            <a:solidFill>
              <a:schemeClr val="dk1"/>
            </a:solidFill>
            <a:prstDash val="solid"/>
            <a:round/>
            <a:headEnd len="sm" w="sm" type="none"/>
            <a:tailEnd len="med" w="med" type="triangle"/>
          </a:ln>
        </p:spPr>
      </p:cxnSp>
      <p:sp>
        <p:nvSpPr>
          <p:cNvPr id="372" name="Google Shape;372;p46"/>
          <p:cNvSpPr/>
          <p:nvPr/>
        </p:nvSpPr>
        <p:spPr>
          <a:xfrm>
            <a:off x="1625414" y="3941029"/>
            <a:ext cx="5310300" cy="329100"/>
          </a:xfrm>
          <a:prstGeom prst="rect">
            <a:avLst/>
          </a:prstGeom>
          <a:solidFill>
            <a:schemeClr val="lt2"/>
          </a:solidFill>
          <a:ln cap="flat" cmpd="sng" w="9525">
            <a:solidFill>
              <a:schemeClr val="dk1"/>
            </a:solidFill>
            <a:prstDash val="dash"/>
            <a:round/>
            <a:headEnd len="sm" w="sm" type="none"/>
            <a:tailEnd len="sm" w="sm" type="none"/>
          </a:ln>
        </p:spPr>
        <p:txBody>
          <a:bodyPr anchorCtr="0" anchor="ctr"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Prise en compte de la « </a:t>
            </a:r>
            <a:r>
              <a:rPr b="0" i="0" lang="fr-FR" sz="700" u="none" cap="none" strike="noStrike">
                <a:solidFill>
                  <a:schemeClr val="accent6"/>
                </a:solidFill>
                <a:latin typeface="Arial"/>
                <a:ea typeface="Arial"/>
                <a:cs typeface="Arial"/>
                <a:sym typeface="Arial"/>
              </a:rPr>
              <a:t>sémantique</a:t>
            </a:r>
            <a:r>
              <a:rPr b="0" i="0" lang="fr-FR" sz="700" u="none" cap="none" strike="noStrike">
                <a:solidFill>
                  <a:srgbClr val="000000"/>
                </a:solidFill>
                <a:latin typeface="Arial"/>
                <a:ea typeface="Arial"/>
                <a:cs typeface="Arial"/>
                <a:sym typeface="Arial"/>
              </a:rPr>
              <a:t> »</a:t>
            </a:r>
            <a:endParaRPr sz="1200"/>
          </a:p>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La couche d’embedding pré-entraînée peut être ré-entraînée</a:t>
            </a:r>
            <a:endParaRPr b="0" i="0" sz="700" u="none" cap="none" strike="noStrike">
              <a:solidFill>
                <a:srgbClr val="000000"/>
              </a:solidFill>
              <a:latin typeface="Arial"/>
              <a:ea typeface="Arial"/>
              <a:cs typeface="Arial"/>
              <a:sym typeface="Arial"/>
            </a:endParaRPr>
          </a:p>
        </p:txBody>
      </p:sp>
      <p:sp>
        <p:nvSpPr>
          <p:cNvPr id="373" name="Google Shape;373;p46"/>
          <p:cNvSpPr/>
          <p:nvPr/>
        </p:nvSpPr>
        <p:spPr>
          <a:xfrm>
            <a:off x="7375303" y="3251603"/>
            <a:ext cx="398700" cy="171000"/>
          </a:xfrm>
          <a:prstGeom prst="downArrow">
            <a:avLst>
              <a:gd fmla="val 50000" name="adj1"/>
              <a:gd fmla="val 50000" name="adj2"/>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t/>
            </a:r>
            <a:endParaRPr b="1" i="0" sz="1000" u="none" cap="none" strike="noStrike">
              <a:solidFill>
                <a:srgbClr val="000000"/>
              </a:solidFill>
              <a:latin typeface="Calibri"/>
              <a:ea typeface="Calibri"/>
              <a:cs typeface="Calibri"/>
              <a:sym typeface="Calibri"/>
            </a:endParaRPr>
          </a:p>
        </p:txBody>
      </p:sp>
      <p:sp>
        <p:nvSpPr>
          <p:cNvPr id="374" name="Google Shape;374;p46"/>
          <p:cNvSpPr/>
          <p:nvPr/>
        </p:nvSpPr>
        <p:spPr>
          <a:xfrm>
            <a:off x="7363696" y="1998209"/>
            <a:ext cx="1255800" cy="1275600"/>
          </a:xfrm>
          <a:prstGeom prst="rect">
            <a:avLst/>
          </a:prstGeom>
          <a:solidFill>
            <a:schemeClr val="lt2"/>
          </a:solidFill>
          <a:ln cap="flat" cmpd="sng" w="9525">
            <a:solidFill>
              <a:schemeClr val="dk1"/>
            </a:solidFill>
            <a:prstDash val="dash"/>
            <a:round/>
            <a:headEnd len="sm" w="sm" type="none"/>
            <a:tailEnd len="sm" w="sm" type="none"/>
          </a:ln>
        </p:spPr>
        <p:txBody>
          <a:bodyPr anchorCtr="0" anchor="t"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Possibilité de créer des modèles </a:t>
            </a:r>
            <a:r>
              <a:rPr b="0" i="0" lang="fr-FR" sz="700" u="none" cap="none" strike="noStrike">
                <a:solidFill>
                  <a:schemeClr val="accent6"/>
                </a:solidFill>
                <a:latin typeface="Arial"/>
                <a:ea typeface="Arial"/>
                <a:cs typeface="Arial"/>
                <a:sym typeface="Arial"/>
              </a:rPr>
              <a:t>non-supervisés</a:t>
            </a:r>
            <a:r>
              <a:rPr b="0" i="0" lang="fr-FR" sz="700" u="none" cap="none" strike="noStrike">
                <a:solidFill>
                  <a:srgbClr val="000000"/>
                </a:solidFill>
                <a:latin typeface="Arial"/>
                <a:ea typeface="Arial"/>
                <a:cs typeface="Arial"/>
                <a:sym typeface="Arial"/>
              </a:rPr>
              <a:t> en absence de labels</a:t>
            </a:r>
            <a:endParaRPr sz="1200"/>
          </a:p>
        </p:txBody>
      </p:sp>
      <p:pic>
        <p:nvPicPr>
          <p:cNvPr id="375" name="Google Shape;375;p46"/>
          <p:cNvPicPr preferRelativeResize="0"/>
          <p:nvPr/>
        </p:nvPicPr>
        <p:blipFill rotWithShape="1">
          <a:blip r:embed="rId3">
            <a:alphaModFix/>
          </a:blip>
          <a:srcRect b="0" l="0" r="0" t="0"/>
          <a:stretch/>
        </p:blipFill>
        <p:spPr>
          <a:xfrm>
            <a:off x="2224645" y="1223090"/>
            <a:ext cx="222314" cy="213734"/>
          </a:xfrm>
          <a:prstGeom prst="rect">
            <a:avLst/>
          </a:prstGeom>
          <a:noFill/>
          <a:ln>
            <a:noFill/>
          </a:ln>
        </p:spPr>
      </p:pic>
      <p:pic>
        <p:nvPicPr>
          <p:cNvPr id="376" name="Google Shape;376;p46"/>
          <p:cNvPicPr preferRelativeResize="0"/>
          <p:nvPr/>
        </p:nvPicPr>
        <p:blipFill rotWithShape="1">
          <a:blip r:embed="rId4">
            <a:alphaModFix/>
          </a:blip>
          <a:srcRect b="0" l="0" r="0" t="0"/>
          <a:stretch/>
        </p:blipFill>
        <p:spPr>
          <a:xfrm>
            <a:off x="5066721" y="1475833"/>
            <a:ext cx="288023" cy="280103"/>
          </a:xfrm>
          <a:prstGeom prst="rect">
            <a:avLst/>
          </a:prstGeom>
          <a:noFill/>
          <a:ln cap="flat" cmpd="sng" w="9525">
            <a:solidFill>
              <a:schemeClr val="accent5"/>
            </a:solidFill>
            <a:prstDash val="solid"/>
            <a:round/>
            <a:headEnd len="sm" w="sm" type="none"/>
            <a:tailEnd len="sm" w="sm" type="none"/>
          </a:ln>
        </p:spPr>
      </p:pic>
      <p:pic>
        <p:nvPicPr>
          <p:cNvPr id="377" name="Google Shape;377;p46"/>
          <p:cNvPicPr preferRelativeResize="0"/>
          <p:nvPr/>
        </p:nvPicPr>
        <p:blipFill rotWithShape="1">
          <a:blip r:embed="rId5">
            <a:alphaModFix/>
          </a:blip>
          <a:srcRect b="0" l="0" r="0" t="0"/>
          <a:stretch/>
        </p:blipFill>
        <p:spPr>
          <a:xfrm>
            <a:off x="5536864" y="1465841"/>
            <a:ext cx="799712" cy="272629"/>
          </a:xfrm>
          <a:prstGeom prst="rect">
            <a:avLst/>
          </a:prstGeom>
          <a:noFill/>
          <a:ln cap="flat" cmpd="sng" w="9525">
            <a:solidFill>
              <a:schemeClr val="accent5"/>
            </a:solidFill>
            <a:prstDash val="solid"/>
            <a:round/>
            <a:headEnd len="sm" w="sm" type="none"/>
            <a:tailEnd len="sm" w="sm" type="none"/>
          </a:ln>
        </p:spPr>
      </p:pic>
      <p:sp>
        <p:nvSpPr>
          <p:cNvPr id="378" name="Google Shape;378;p46"/>
          <p:cNvSpPr/>
          <p:nvPr/>
        </p:nvSpPr>
        <p:spPr>
          <a:xfrm>
            <a:off x="7238108" y="3545001"/>
            <a:ext cx="1381200" cy="1030200"/>
          </a:xfrm>
          <a:prstGeom prst="rect">
            <a:avLst/>
          </a:prstGeom>
          <a:solidFill>
            <a:schemeClr val="lt2"/>
          </a:solidFill>
          <a:ln cap="flat" cmpd="sng" w="9525">
            <a:solidFill>
              <a:schemeClr val="dk1"/>
            </a:solidFill>
            <a:prstDash val="dash"/>
            <a:round/>
            <a:headEnd len="sm" w="sm" type="none"/>
            <a:tailEnd len="sm" w="sm" type="none"/>
          </a:ln>
        </p:spPr>
        <p:txBody>
          <a:bodyPr anchorCtr="0" anchor="t" bIns="85700" lIns="85700" spcFirstLastPara="1" rIns="85700" wrap="square" tIns="85700">
            <a:no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Création de </a:t>
            </a:r>
            <a:r>
              <a:rPr b="0" i="0" lang="fr-FR" sz="700" u="none" cap="none" strike="noStrike">
                <a:solidFill>
                  <a:schemeClr val="accent6"/>
                </a:solidFill>
                <a:latin typeface="Arial"/>
                <a:ea typeface="Arial"/>
                <a:cs typeface="Arial"/>
                <a:sym typeface="Arial"/>
              </a:rPr>
              <a:t>tableau de bord </a:t>
            </a:r>
            <a:r>
              <a:rPr b="0" i="0" lang="fr-FR" sz="700" u="none" cap="none" strike="noStrike">
                <a:solidFill>
                  <a:srgbClr val="000000"/>
                </a:solidFill>
                <a:latin typeface="Arial"/>
                <a:ea typeface="Arial"/>
                <a:cs typeface="Arial"/>
                <a:sym typeface="Arial"/>
              </a:rPr>
              <a:t>pour expliquer les résultats de classification</a:t>
            </a:r>
            <a:endParaRPr sz="1200"/>
          </a:p>
        </p:txBody>
      </p:sp>
      <p:pic>
        <p:nvPicPr>
          <p:cNvPr id="379" name="Google Shape;379;p46"/>
          <p:cNvPicPr preferRelativeResize="0"/>
          <p:nvPr/>
        </p:nvPicPr>
        <p:blipFill rotWithShape="1">
          <a:blip r:embed="rId6">
            <a:alphaModFix/>
          </a:blip>
          <a:srcRect b="0" l="0" r="0" t="0"/>
          <a:stretch/>
        </p:blipFill>
        <p:spPr>
          <a:xfrm>
            <a:off x="8419739" y="4393484"/>
            <a:ext cx="185568" cy="185568"/>
          </a:xfrm>
          <a:prstGeom prst="rect">
            <a:avLst/>
          </a:prstGeom>
          <a:noFill/>
          <a:ln>
            <a:noFill/>
          </a:ln>
        </p:spPr>
      </p:pic>
      <p:sp>
        <p:nvSpPr>
          <p:cNvPr id="380" name="Google Shape;380;p46"/>
          <p:cNvSpPr txBox="1"/>
          <p:nvPr/>
        </p:nvSpPr>
        <p:spPr>
          <a:xfrm>
            <a:off x="4956273" y="1054268"/>
            <a:ext cx="1568100" cy="295500"/>
          </a:xfrm>
          <a:prstGeom prst="rect">
            <a:avLst/>
          </a:prstGeom>
          <a:noFill/>
          <a:ln>
            <a:noFill/>
          </a:ln>
        </p:spPr>
        <p:txBody>
          <a:bodyPr anchorCtr="0" anchor="t" bIns="39550" lIns="79125" spcFirstLastPara="1" rIns="79125" wrap="square" tIns="39550">
            <a:sp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Analyse exploratoire simples avec ou sans nettoyage</a:t>
            </a:r>
            <a:endParaRPr sz="1200"/>
          </a:p>
        </p:txBody>
      </p:sp>
      <p:sp>
        <p:nvSpPr>
          <p:cNvPr id="381" name="Google Shape;381;p46"/>
          <p:cNvSpPr txBox="1"/>
          <p:nvPr/>
        </p:nvSpPr>
        <p:spPr>
          <a:xfrm>
            <a:off x="6852972" y="1007204"/>
            <a:ext cx="1807800" cy="403200"/>
          </a:xfrm>
          <a:prstGeom prst="rect">
            <a:avLst/>
          </a:prstGeom>
          <a:noFill/>
          <a:ln>
            <a:noFill/>
          </a:ln>
        </p:spPr>
        <p:txBody>
          <a:bodyPr anchorCtr="0" anchor="t" bIns="39550" lIns="79125" spcFirstLastPara="1" rIns="79125" wrap="square" tIns="39550">
            <a:spAutoFit/>
          </a:bodyPr>
          <a:lstStyle/>
          <a:p>
            <a:pPr indent="0" lvl="0" marL="0" marR="0" rtl="0" algn="ctr">
              <a:lnSpc>
                <a:spcPct val="100000"/>
              </a:lnSpc>
              <a:spcBef>
                <a:spcPts val="0"/>
              </a:spcBef>
              <a:spcAft>
                <a:spcPts val="0"/>
              </a:spcAft>
              <a:buNone/>
            </a:pPr>
            <a:r>
              <a:rPr b="0" i="0" lang="fr-FR" sz="700" u="none" cap="none" strike="noStrike">
                <a:solidFill>
                  <a:srgbClr val="000000"/>
                </a:solidFill>
                <a:latin typeface="Arial"/>
                <a:ea typeface="Arial"/>
                <a:cs typeface="Arial"/>
                <a:sym typeface="Arial"/>
              </a:rPr>
              <a:t>Analyse exploratoire avec modèles de word embedding (mots similaires et word analogy)</a:t>
            </a:r>
            <a:endParaRPr sz="1200"/>
          </a:p>
        </p:txBody>
      </p:sp>
      <p:pic>
        <p:nvPicPr>
          <p:cNvPr id="382" name="Google Shape;382;p46"/>
          <p:cNvPicPr preferRelativeResize="0"/>
          <p:nvPr/>
        </p:nvPicPr>
        <p:blipFill rotWithShape="1">
          <a:blip r:embed="rId7">
            <a:alphaModFix/>
          </a:blip>
          <a:srcRect b="0" l="0" r="0" t="0"/>
          <a:stretch/>
        </p:blipFill>
        <p:spPr>
          <a:xfrm>
            <a:off x="6965680" y="1428275"/>
            <a:ext cx="519493" cy="280103"/>
          </a:xfrm>
          <a:prstGeom prst="rect">
            <a:avLst/>
          </a:prstGeom>
          <a:noFill/>
          <a:ln cap="flat" cmpd="sng" w="9525">
            <a:solidFill>
              <a:schemeClr val="accent5"/>
            </a:solidFill>
            <a:prstDash val="solid"/>
            <a:round/>
            <a:headEnd len="sm" w="sm" type="none"/>
            <a:tailEnd len="sm" w="sm" type="none"/>
          </a:ln>
        </p:spPr>
      </p:pic>
      <p:pic>
        <p:nvPicPr>
          <p:cNvPr id="383" name="Google Shape;383;p46"/>
          <p:cNvPicPr preferRelativeResize="0"/>
          <p:nvPr/>
        </p:nvPicPr>
        <p:blipFill rotWithShape="1">
          <a:blip r:embed="rId8">
            <a:alphaModFix/>
          </a:blip>
          <a:srcRect b="0" l="0" r="30330" t="41576"/>
          <a:stretch/>
        </p:blipFill>
        <p:spPr>
          <a:xfrm>
            <a:off x="7166967" y="1502410"/>
            <a:ext cx="1393184" cy="211360"/>
          </a:xfrm>
          <a:prstGeom prst="rect">
            <a:avLst/>
          </a:prstGeom>
          <a:noFill/>
          <a:ln>
            <a:noFill/>
          </a:ln>
        </p:spPr>
      </p:pic>
      <p:cxnSp>
        <p:nvCxnSpPr>
          <p:cNvPr id="384" name="Google Shape;384;p46"/>
          <p:cNvCxnSpPr/>
          <p:nvPr/>
        </p:nvCxnSpPr>
        <p:spPr>
          <a:xfrm>
            <a:off x="6665852" y="1093013"/>
            <a:ext cx="0" cy="663000"/>
          </a:xfrm>
          <a:prstGeom prst="straightConnector1">
            <a:avLst/>
          </a:prstGeom>
          <a:solidFill>
            <a:schemeClr val="accent1"/>
          </a:solidFill>
          <a:ln cap="flat" cmpd="sng" w="12700">
            <a:solidFill>
              <a:schemeClr val="dk1"/>
            </a:solidFill>
            <a:prstDash val="dash"/>
            <a:round/>
            <a:headEnd len="sm" w="sm" type="none"/>
            <a:tailEnd len="sm" w="sm" type="none"/>
          </a:ln>
        </p:spPr>
      </p:cxnSp>
      <p:pic>
        <p:nvPicPr>
          <p:cNvPr id="385" name="Google Shape;385;p46"/>
          <p:cNvPicPr preferRelativeResize="0"/>
          <p:nvPr/>
        </p:nvPicPr>
        <p:blipFill rotWithShape="1">
          <a:blip r:embed="rId6">
            <a:alphaModFix/>
          </a:blip>
          <a:srcRect b="0" l="0" r="0" t="0"/>
          <a:stretch/>
        </p:blipFill>
        <p:spPr>
          <a:xfrm>
            <a:off x="8305543" y="1613260"/>
            <a:ext cx="185568" cy="185568"/>
          </a:xfrm>
          <a:prstGeom prst="rect">
            <a:avLst/>
          </a:prstGeom>
          <a:noFill/>
          <a:ln>
            <a:noFill/>
          </a:ln>
        </p:spPr>
      </p:pic>
      <p:pic>
        <p:nvPicPr>
          <p:cNvPr id="386" name="Google Shape;386;p46"/>
          <p:cNvPicPr preferRelativeResize="0"/>
          <p:nvPr/>
        </p:nvPicPr>
        <p:blipFill rotWithShape="1">
          <a:blip r:embed="rId9">
            <a:alphaModFix/>
          </a:blip>
          <a:srcRect b="0" l="0" r="0" t="0"/>
          <a:stretch/>
        </p:blipFill>
        <p:spPr>
          <a:xfrm>
            <a:off x="7418861" y="2600849"/>
            <a:ext cx="927299" cy="603718"/>
          </a:xfrm>
          <a:prstGeom prst="rect">
            <a:avLst/>
          </a:prstGeom>
          <a:noFill/>
          <a:ln>
            <a:noFill/>
          </a:ln>
        </p:spPr>
      </p:pic>
      <p:pic>
        <p:nvPicPr>
          <p:cNvPr id="387" name="Google Shape;387;p46"/>
          <p:cNvPicPr preferRelativeResize="0"/>
          <p:nvPr/>
        </p:nvPicPr>
        <p:blipFill rotWithShape="1">
          <a:blip r:embed="rId6">
            <a:alphaModFix/>
          </a:blip>
          <a:srcRect b="0" l="0" r="0" t="0"/>
          <a:stretch/>
        </p:blipFill>
        <p:spPr>
          <a:xfrm>
            <a:off x="8328812" y="3081868"/>
            <a:ext cx="185568" cy="185568"/>
          </a:xfrm>
          <a:prstGeom prst="rect">
            <a:avLst/>
          </a:prstGeom>
          <a:noFill/>
          <a:ln>
            <a:noFill/>
          </a:ln>
        </p:spPr>
      </p:pic>
      <p:pic>
        <p:nvPicPr>
          <p:cNvPr id="388" name="Google Shape;388;p46"/>
          <p:cNvPicPr preferRelativeResize="0"/>
          <p:nvPr/>
        </p:nvPicPr>
        <p:blipFill rotWithShape="1">
          <a:blip r:embed="rId10">
            <a:alphaModFix/>
          </a:blip>
          <a:srcRect b="0" l="0" r="0" t="56418"/>
          <a:stretch/>
        </p:blipFill>
        <p:spPr>
          <a:xfrm>
            <a:off x="7585055" y="4021208"/>
            <a:ext cx="797257" cy="4468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Approches globales</a:t>
            </a:r>
            <a:endParaRPr/>
          </a:p>
        </p:txBody>
      </p:sp>
      <p:sp>
        <p:nvSpPr>
          <p:cNvPr id="395" name="Google Shape;395;p47"/>
          <p:cNvSpPr txBox="1"/>
          <p:nvPr>
            <p:ph idx="1" type="body"/>
          </p:nvPr>
        </p:nvSpPr>
        <p:spPr>
          <a:xfrm>
            <a:off x="417625" y="993325"/>
            <a:ext cx="8308800" cy="33000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Utilisation des approches non-supervisées et déterministes pour définir les topics (ou thématiques)</a:t>
            </a:r>
            <a:endParaRPr/>
          </a:p>
          <a:p>
            <a:pPr indent="-304800" lvl="1" marL="914400" rtl="0" algn="l">
              <a:spcBef>
                <a:spcPts val="0"/>
              </a:spcBef>
              <a:spcAft>
                <a:spcPts val="0"/>
              </a:spcAft>
              <a:buSzPts val="1200"/>
              <a:buChar char="–"/>
            </a:pPr>
            <a:r>
              <a:rPr lang="fr-FR"/>
              <a:t>LDA pour explorer les topics possibles</a:t>
            </a:r>
            <a:endParaRPr/>
          </a:p>
          <a:p>
            <a:pPr indent="-304800" lvl="1" marL="914400" rtl="0" algn="l">
              <a:spcBef>
                <a:spcPts val="0"/>
              </a:spcBef>
              <a:spcAft>
                <a:spcPts val="0"/>
              </a:spcAft>
              <a:buSzPts val="1200"/>
              <a:buChar char="–"/>
            </a:pPr>
            <a:r>
              <a:rPr lang="fr-FR"/>
              <a:t>Word2vec pour identifier des mots similaires</a:t>
            </a:r>
            <a:endParaRPr/>
          </a:p>
          <a:p>
            <a:pPr indent="-304800" lvl="1" marL="914400" rtl="0" algn="l">
              <a:spcBef>
                <a:spcPts val="0"/>
              </a:spcBef>
              <a:spcAft>
                <a:spcPts val="0"/>
              </a:spcAft>
              <a:buSzPts val="1200"/>
              <a:buChar char="–"/>
            </a:pPr>
            <a:r>
              <a:rPr lang="fr-FR"/>
              <a:t>A la fin, définir les thématiques et les mots associés. Puis pour chaque thématique, on peut alors calculer la note moyenne. Exemples de thématiques : remboursements (remboursement, prestation, paiement, etc.), service clients et contacts (mail, téléphone, service client, etc.), gestion de contrat (souscrire, contrat, résiliation, etc.)</a:t>
            </a:r>
            <a:endParaRPr/>
          </a:p>
          <a:p>
            <a:pPr indent="-317500" lvl="0" marL="457200" rtl="0" algn="l">
              <a:spcBef>
                <a:spcPts val="0"/>
              </a:spcBef>
              <a:spcAft>
                <a:spcPts val="0"/>
              </a:spcAft>
              <a:buSzPts val="1400"/>
              <a:buChar char="▪"/>
            </a:pPr>
            <a:r>
              <a:rPr lang="fr-FR"/>
              <a:t>Analyse de sentiments</a:t>
            </a:r>
            <a:endParaRPr/>
          </a:p>
          <a:p>
            <a:pPr indent="-304800" lvl="1" marL="914400" rtl="0" algn="l">
              <a:spcBef>
                <a:spcPts val="0"/>
              </a:spcBef>
              <a:spcAft>
                <a:spcPts val="0"/>
              </a:spcAft>
              <a:buSzPts val="1200"/>
              <a:buChar char="–"/>
            </a:pPr>
            <a:r>
              <a:rPr lang="fr-FR"/>
              <a:t>Indépendamment des notes, on peut utiliser des packages pour détecter les différents sentiments présents dans les commentaires.</a:t>
            </a:r>
            <a:endParaRPr/>
          </a:p>
          <a:p>
            <a:pPr indent="-304800" lvl="1" marL="914400" rtl="0" algn="l">
              <a:spcBef>
                <a:spcPts val="0"/>
              </a:spcBef>
              <a:spcAft>
                <a:spcPts val="0"/>
              </a:spcAft>
              <a:buSzPts val="1200"/>
              <a:buChar char="–"/>
            </a:pPr>
            <a:r>
              <a:rPr lang="fr-FR"/>
              <a:t>Pour utiliser certains packages pour la langue anglaise, on peut traduire les commentaires en anglais.</a:t>
            </a:r>
            <a:endParaRPr/>
          </a:p>
          <a:p>
            <a:pPr indent="-317500" lvl="0" marL="457200" rtl="0" algn="l">
              <a:spcBef>
                <a:spcPts val="0"/>
              </a:spcBef>
              <a:spcAft>
                <a:spcPts val="0"/>
              </a:spcAft>
              <a:buSzPts val="1400"/>
              <a:buChar char="▪"/>
            </a:pPr>
            <a:r>
              <a:rPr lang="fr-FR"/>
              <a:t>Approches supervisées</a:t>
            </a:r>
            <a:endParaRPr/>
          </a:p>
          <a:p>
            <a:pPr indent="-304800" lvl="1" marL="914400" rtl="0" algn="l">
              <a:spcBef>
                <a:spcPts val="0"/>
              </a:spcBef>
              <a:spcAft>
                <a:spcPts val="0"/>
              </a:spcAft>
              <a:buSzPts val="1200"/>
              <a:buChar char="–"/>
            </a:pPr>
            <a:r>
              <a:rPr lang="fr-FR"/>
              <a:t>Approche par mot : on peut </a:t>
            </a:r>
            <a:endParaRPr/>
          </a:p>
          <a:p>
            <a:pPr indent="-304800" lvl="1" marL="914400" rtl="0" algn="l">
              <a:spcBef>
                <a:spcPts val="0"/>
              </a:spcBef>
              <a:spcAft>
                <a:spcPts val="0"/>
              </a:spcAft>
              <a:buSzPts val="1200"/>
              <a:buChar char="–"/>
            </a:pPr>
            <a:r>
              <a:rPr lang="fr-FR"/>
              <a:t>Approche avec les thématiques : il serait aussi intéressant de prédire la note avec les thématiques, ainsi</a:t>
            </a:r>
            <a:r>
              <a:rPr lang="fr-FR"/>
              <a:t>, nous</a:t>
            </a:r>
            <a:r>
              <a:rPr lang="fr-FR"/>
              <a:t> saurons quelles sont les thématiques qui impactent le plus la note. Ce sera donc une approche machine learning classique.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Mode d’emploi pour définir les thématiques</a:t>
            </a:r>
            <a:endParaRPr/>
          </a:p>
        </p:txBody>
      </p:sp>
      <p:sp>
        <p:nvSpPr>
          <p:cNvPr id="402" name="Google Shape;402;p48"/>
          <p:cNvSpPr txBox="1"/>
          <p:nvPr>
            <p:ph idx="1" type="body"/>
          </p:nvPr>
        </p:nvSpPr>
        <p:spPr>
          <a:xfrm>
            <a:off x="417625" y="979725"/>
            <a:ext cx="8308800" cy="33138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Liste des thématiques avec détection déterministe des mots-clés</a:t>
            </a:r>
            <a:endParaRPr/>
          </a:p>
          <a:p>
            <a:pPr indent="-304800" lvl="1" marL="914400" rtl="0" algn="l">
              <a:spcBef>
                <a:spcPts val="0"/>
              </a:spcBef>
              <a:spcAft>
                <a:spcPts val="0"/>
              </a:spcAft>
              <a:buSzPts val="1200"/>
              <a:buChar char="–"/>
            </a:pPr>
            <a:r>
              <a:rPr lang="fr-FR"/>
              <a:t>On peut aider avec des variantes avec la distance textuelle ou word2vec</a:t>
            </a:r>
            <a:endParaRPr/>
          </a:p>
          <a:p>
            <a:pPr indent="-304800" lvl="1" marL="914400" rtl="0" algn="l">
              <a:spcBef>
                <a:spcPts val="0"/>
              </a:spcBef>
              <a:spcAft>
                <a:spcPts val="0"/>
              </a:spcAft>
              <a:buSzPts val="1200"/>
              <a:buChar char="–"/>
            </a:pPr>
            <a:r>
              <a:rPr lang="fr-FR"/>
              <a:t>On considère que la thématique est associée à un commentaire dès qu’un mot est détecté.</a:t>
            </a:r>
            <a:endParaRPr/>
          </a:p>
          <a:p>
            <a:pPr indent="-317500" lvl="0" marL="457200" rtl="0" algn="l">
              <a:spcBef>
                <a:spcPts val="0"/>
              </a:spcBef>
              <a:spcAft>
                <a:spcPts val="0"/>
              </a:spcAft>
              <a:buSzPts val="1400"/>
              <a:buChar char="▪"/>
            </a:pPr>
            <a:r>
              <a:rPr lang="fr-FR"/>
              <a:t>Constitution de la base d’apprentissage</a:t>
            </a:r>
            <a:endParaRPr/>
          </a:p>
          <a:p>
            <a:pPr indent="-304800" lvl="1" marL="914400" rtl="0" algn="l">
              <a:spcBef>
                <a:spcPts val="0"/>
              </a:spcBef>
              <a:spcAft>
                <a:spcPts val="0"/>
              </a:spcAft>
              <a:buSzPts val="1200"/>
              <a:buChar char="–"/>
            </a:pPr>
            <a:r>
              <a:rPr lang="fr-FR"/>
              <a:t>On prédit les thématiques avec des modèles supervisés</a:t>
            </a:r>
            <a:endParaRPr/>
          </a:p>
          <a:p>
            <a:pPr indent="-317500" lvl="0" marL="457200" rtl="0" algn="l">
              <a:spcBef>
                <a:spcPts val="0"/>
              </a:spcBef>
              <a:spcAft>
                <a:spcPts val="0"/>
              </a:spcAft>
              <a:buSzPts val="1400"/>
              <a:buChar char="▪"/>
            </a:pPr>
            <a:r>
              <a:rPr lang="fr-FR"/>
              <a:t>Interprétation des résultats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9"/>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a:t>
            </a:r>
            <a:r>
              <a:rPr lang="fr-FR"/>
              <a:t>.2</a:t>
            </a:r>
            <a:endParaRPr/>
          </a:p>
        </p:txBody>
      </p:sp>
      <p:sp>
        <p:nvSpPr>
          <p:cNvPr id="408" name="Google Shape;408;p49"/>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Topic modelling et segmentation</a:t>
            </a:r>
            <a:endParaRPr>
              <a:solidFill>
                <a:schemeClr val="accent6"/>
              </a:solidFill>
            </a:endParaRPr>
          </a:p>
        </p:txBody>
      </p:sp>
      <p:sp>
        <p:nvSpPr>
          <p:cNvPr id="409" name="Google Shape;409;p49"/>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Identifier les topics et les mots-clés associés</a:t>
            </a:r>
            <a:endParaRPr sz="1600"/>
          </a:p>
          <a:p>
            <a:pPr indent="-292100" lvl="0" marL="393700" rtl="0" algn="l">
              <a:lnSpc>
                <a:spcPct val="90000"/>
              </a:lnSpc>
              <a:spcBef>
                <a:spcPts val="200"/>
              </a:spcBef>
              <a:spcAft>
                <a:spcPts val="0"/>
              </a:spcAft>
              <a:buSzPts val="1600"/>
              <a:buChar char="▪"/>
            </a:pPr>
            <a:r>
              <a:rPr lang="fr-FR" sz="1600"/>
              <a:t>Segmentation des commentaires</a:t>
            </a:r>
            <a:endParaRPr sz="1600"/>
          </a:p>
          <a:p>
            <a:pPr indent="-292100" lvl="0" marL="393700" rtl="0" algn="l">
              <a:lnSpc>
                <a:spcPct val="90000"/>
              </a:lnSpc>
              <a:spcBef>
                <a:spcPts val="200"/>
              </a:spcBef>
              <a:spcAft>
                <a:spcPts val="0"/>
              </a:spcAft>
              <a:buSzPts val="1600"/>
              <a:buChar char="▪"/>
            </a:pPr>
            <a:r>
              <a:rPr lang="fr-FR" sz="1600"/>
              <a:t>Utiliser les embeddings pour établir une liste finale de thèmes avec les mots-clés associés</a:t>
            </a:r>
            <a:endParaRPr sz="1600"/>
          </a:p>
        </p:txBody>
      </p:sp>
      <p:sp>
        <p:nvSpPr>
          <p:cNvPr id="410" name="Google Shape;410;p49"/>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Illustration LDA - Topic modeling</a:t>
            </a:r>
            <a:endParaRPr/>
          </a:p>
        </p:txBody>
      </p:sp>
      <p:pic>
        <p:nvPicPr>
          <p:cNvPr id="417" name="Google Shape;417;p50"/>
          <p:cNvPicPr preferRelativeResize="0"/>
          <p:nvPr/>
        </p:nvPicPr>
        <p:blipFill>
          <a:blip r:embed="rId3">
            <a:alphaModFix/>
          </a:blip>
          <a:stretch>
            <a:fillRect/>
          </a:stretch>
        </p:blipFill>
        <p:spPr>
          <a:xfrm>
            <a:off x="3048399" y="978219"/>
            <a:ext cx="5844124" cy="3569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Exemple de s</a:t>
            </a:r>
            <a:r>
              <a:rPr lang="fr-FR" sz="2400"/>
              <a:t>ommaire</a:t>
            </a:r>
            <a:endParaRPr sz="2400"/>
          </a:p>
        </p:txBody>
      </p:sp>
      <p:sp>
        <p:nvSpPr>
          <p:cNvPr id="81" name="Google Shape;81;p15"/>
          <p:cNvSpPr txBox="1"/>
          <p:nvPr>
            <p:ph idx="1" type="body"/>
          </p:nvPr>
        </p:nvSpPr>
        <p:spPr>
          <a:xfrm>
            <a:off x="417625" y="914900"/>
            <a:ext cx="8308800" cy="3378600"/>
          </a:xfrm>
          <a:prstGeom prst="rect">
            <a:avLst/>
          </a:prstGeom>
        </p:spPr>
        <p:txBody>
          <a:bodyPr anchorCtr="0" anchor="t" bIns="38475" lIns="62300" spcFirstLastPara="1" rIns="31150" wrap="square" tIns="38475">
            <a:noAutofit/>
          </a:bodyPr>
          <a:lstStyle/>
          <a:p>
            <a:pPr indent="-342900" lvl="0" marL="457200" rtl="0" algn="l">
              <a:spcBef>
                <a:spcPts val="1000"/>
              </a:spcBef>
              <a:spcAft>
                <a:spcPts val="0"/>
              </a:spcAft>
              <a:buSzPts val="1800"/>
              <a:buChar char="-"/>
            </a:pPr>
            <a:r>
              <a:rPr lang="fr-FR" sz="1800"/>
              <a:t>Partie 1</a:t>
            </a:r>
            <a:endParaRPr sz="1800"/>
          </a:p>
          <a:p>
            <a:pPr indent="-330200" lvl="1" marL="914400" rtl="0" algn="l">
              <a:spcBef>
                <a:spcPts val="0"/>
              </a:spcBef>
              <a:spcAft>
                <a:spcPts val="0"/>
              </a:spcAft>
              <a:buSzPts val="1600"/>
              <a:buChar char="-"/>
            </a:pPr>
            <a:r>
              <a:rPr lang="fr-FR" sz="1600"/>
              <a:t>Partie 1.1.</a:t>
            </a:r>
            <a:endParaRPr sz="1600"/>
          </a:p>
          <a:p>
            <a:pPr indent="-330200" lvl="1" marL="914400" rtl="0" algn="l">
              <a:spcBef>
                <a:spcPts val="0"/>
              </a:spcBef>
              <a:spcAft>
                <a:spcPts val="0"/>
              </a:spcAft>
              <a:buSzPts val="1600"/>
              <a:buChar char="-"/>
            </a:pPr>
            <a:r>
              <a:rPr lang="fr-FR" sz="1600"/>
              <a:t>Partie 1.2.</a:t>
            </a:r>
            <a:endParaRPr sz="1600"/>
          </a:p>
          <a:p>
            <a:pPr indent="-342900" lvl="0" marL="457200" rtl="0" algn="l">
              <a:spcBef>
                <a:spcPts val="0"/>
              </a:spcBef>
              <a:spcAft>
                <a:spcPts val="0"/>
              </a:spcAft>
              <a:buSzPts val="1800"/>
              <a:buChar char="-"/>
            </a:pPr>
            <a:r>
              <a:rPr lang="fr-FR" sz="1800"/>
              <a:t>Partie 2</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Identification des thèmes : compléments avec word2vec</a:t>
            </a:r>
            <a:endParaRPr/>
          </a:p>
        </p:txBody>
      </p:sp>
      <p:sp>
        <p:nvSpPr>
          <p:cNvPr id="424" name="Google Shape;424;p51"/>
          <p:cNvSpPr txBox="1"/>
          <p:nvPr>
            <p:ph idx="1" type="body"/>
          </p:nvPr>
        </p:nvSpPr>
        <p:spPr>
          <a:xfrm>
            <a:off x="417625" y="836800"/>
            <a:ext cx="5060700" cy="9381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En complément du </a:t>
            </a:r>
            <a:r>
              <a:rPr lang="fr-FR">
                <a:solidFill>
                  <a:srgbClr val="980000"/>
                </a:solidFill>
              </a:rPr>
              <a:t>topic modeling</a:t>
            </a:r>
            <a:r>
              <a:rPr lang="fr-FR"/>
              <a:t>, la modélisation </a:t>
            </a:r>
            <a:r>
              <a:rPr lang="fr-FR">
                <a:solidFill>
                  <a:srgbClr val="980000"/>
                </a:solidFill>
              </a:rPr>
              <a:t>word2vec</a:t>
            </a:r>
            <a:r>
              <a:rPr lang="fr-FR"/>
              <a:t> permet d’identifier des mots-clés supplémentaires. </a:t>
            </a:r>
            <a:endParaRPr/>
          </a:p>
          <a:p>
            <a:pPr indent="0" lvl="0" marL="0" rtl="0" algn="l">
              <a:spcBef>
                <a:spcPts val="1000"/>
              </a:spcBef>
              <a:spcAft>
                <a:spcPts val="0"/>
              </a:spcAft>
              <a:buNone/>
            </a:pPr>
            <a:r>
              <a:rPr lang="fr-FR"/>
              <a:t>Dans un premier temps, ces thèmes peuvent être détectés de façon déterministe, puis un modèle supervisé sera construit pour leur prédiction.</a:t>
            </a:r>
            <a:endParaRPr/>
          </a:p>
        </p:txBody>
      </p:sp>
      <p:sp>
        <p:nvSpPr>
          <p:cNvPr id="425" name="Google Shape;425;p51"/>
          <p:cNvSpPr txBox="1"/>
          <p:nvPr>
            <p:ph idx="1" type="body"/>
          </p:nvPr>
        </p:nvSpPr>
        <p:spPr>
          <a:xfrm>
            <a:off x="200825" y="2200400"/>
            <a:ext cx="2889600" cy="24747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solidFill>
                  <a:srgbClr val="980000"/>
                </a:solidFill>
              </a:rPr>
              <a:t>Prix</a:t>
            </a:r>
            <a:r>
              <a:rPr lang="fr-FR"/>
              <a:t> :</a:t>
            </a:r>
            <a:r>
              <a:rPr b="0" lang="fr-FR"/>
              <a:t> prix, tarif, tarifs, cher…</a:t>
            </a:r>
            <a:endParaRPr b="0"/>
          </a:p>
          <a:p>
            <a:pPr indent="-317500" lvl="0" marL="457200" rtl="0" algn="l">
              <a:spcBef>
                <a:spcPts val="0"/>
              </a:spcBef>
              <a:spcAft>
                <a:spcPts val="0"/>
              </a:spcAft>
              <a:buSzPts val="1400"/>
              <a:buChar char="-"/>
            </a:pPr>
            <a:r>
              <a:rPr lang="fr-FR">
                <a:solidFill>
                  <a:srgbClr val="980000"/>
                </a:solidFill>
              </a:rPr>
              <a:t>Remboursement en santé</a:t>
            </a:r>
            <a:r>
              <a:rPr lang="fr-FR"/>
              <a:t> </a:t>
            </a:r>
            <a:r>
              <a:rPr b="0" lang="fr-FR"/>
              <a:t>: remboursement, soins, dentaire, optique, lunettes…</a:t>
            </a:r>
            <a:endParaRPr b="0"/>
          </a:p>
          <a:p>
            <a:pPr indent="-317500" lvl="0" marL="457200" rtl="0" algn="l">
              <a:spcBef>
                <a:spcPts val="0"/>
              </a:spcBef>
              <a:spcAft>
                <a:spcPts val="0"/>
              </a:spcAft>
              <a:buSzPts val="1400"/>
              <a:buChar char="-"/>
            </a:pPr>
            <a:r>
              <a:rPr lang="fr-FR">
                <a:solidFill>
                  <a:srgbClr val="980000"/>
                </a:solidFill>
              </a:rPr>
              <a:t>Gestion de sinistre</a:t>
            </a:r>
            <a:r>
              <a:rPr lang="fr-FR"/>
              <a:t> </a:t>
            </a:r>
            <a:r>
              <a:rPr b="0" lang="fr-FR"/>
              <a:t>: incident, accident, litige, accrochage, cambriolage…</a:t>
            </a:r>
            <a:endParaRPr b="0"/>
          </a:p>
          <a:p>
            <a:pPr indent="-317500" lvl="0" marL="457200" rtl="0" algn="l">
              <a:spcBef>
                <a:spcPts val="0"/>
              </a:spcBef>
              <a:spcAft>
                <a:spcPts val="0"/>
              </a:spcAft>
              <a:buSzPts val="1400"/>
              <a:buChar char="-"/>
            </a:pPr>
            <a:r>
              <a:rPr lang="fr-FR">
                <a:solidFill>
                  <a:srgbClr val="980000"/>
                </a:solidFill>
              </a:rPr>
              <a:t>Produits d’assurance </a:t>
            </a:r>
            <a:r>
              <a:rPr b="0" lang="fr-FR"/>
              <a:t>: habitation, auto, automobile, moto…</a:t>
            </a:r>
            <a:endParaRPr b="0"/>
          </a:p>
          <a:p>
            <a:pPr indent="-317500" lvl="0" marL="457200" rtl="0" algn="l">
              <a:spcBef>
                <a:spcPts val="0"/>
              </a:spcBef>
              <a:spcAft>
                <a:spcPts val="0"/>
              </a:spcAft>
              <a:buSzPts val="1400"/>
              <a:buChar char="-"/>
            </a:pPr>
            <a:r>
              <a:rPr lang="fr-FR">
                <a:solidFill>
                  <a:srgbClr val="980000"/>
                </a:solidFill>
              </a:rPr>
              <a:t>Sentiment positif</a:t>
            </a:r>
            <a:r>
              <a:rPr lang="fr-FR"/>
              <a:t> : </a:t>
            </a:r>
            <a:r>
              <a:rPr b="0" lang="fr-FR"/>
              <a:t>parfait, super, top, parfaitement…</a:t>
            </a:r>
            <a:endParaRPr b="0"/>
          </a:p>
        </p:txBody>
      </p:sp>
      <p:pic>
        <p:nvPicPr>
          <p:cNvPr id="426" name="Google Shape;426;p51"/>
          <p:cNvPicPr preferRelativeResize="0"/>
          <p:nvPr/>
        </p:nvPicPr>
        <p:blipFill>
          <a:blip r:embed="rId3">
            <a:alphaModFix/>
          </a:blip>
          <a:stretch>
            <a:fillRect/>
          </a:stretch>
        </p:blipFill>
        <p:spPr>
          <a:xfrm>
            <a:off x="3090425" y="2082000"/>
            <a:ext cx="5748776" cy="2720241"/>
          </a:xfrm>
          <a:prstGeom prst="rect">
            <a:avLst/>
          </a:prstGeom>
          <a:noFill/>
          <a:ln>
            <a:noFill/>
          </a:ln>
        </p:spPr>
      </p:pic>
      <p:pic>
        <p:nvPicPr>
          <p:cNvPr id="427" name="Google Shape;427;p51"/>
          <p:cNvPicPr preferRelativeResize="0"/>
          <p:nvPr/>
        </p:nvPicPr>
        <p:blipFill>
          <a:blip r:embed="rId4">
            <a:alphaModFix/>
          </a:blip>
          <a:stretch>
            <a:fillRect/>
          </a:stretch>
        </p:blipFill>
        <p:spPr>
          <a:xfrm>
            <a:off x="6114025" y="926425"/>
            <a:ext cx="1389145" cy="848474"/>
          </a:xfrm>
          <a:prstGeom prst="rect">
            <a:avLst/>
          </a:prstGeom>
          <a:noFill/>
          <a:ln>
            <a:noFill/>
          </a:ln>
          <a:effectLst>
            <a:outerShdw blurRad="57150" rotWithShape="0" algn="bl" dir="5400000" dist="19050">
              <a:srgbClr val="000000">
                <a:alpha val="50000"/>
              </a:srgbClr>
            </a:outerShdw>
          </a:effectLst>
        </p:spPr>
      </p:pic>
      <p:pic>
        <p:nvPicPr>
          <p:cNvPr id="428" name="Google Shape;428;p51"/>
          <p:cNvPicPr preferRelativeResize="0"/>
          <p:nvPr/>
        </p:nvPicPr>
        <p:blipFill>
          <a:blip r:embed="rId5">
            <a:alphaModFix/>
          </a:blip>
          <a:stretch>
            <a:fillRect/>
          </a:stretch>
        </p:blipFill>
        <p:spPr>
          <a:xfrm>
            <a:off x="7575399" y="926425"/>
            <a:ext cx="1336926" cy="848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descr="Une image contenant texte&#10;&#10;Description générée automatiquement" id="434" name="Google Shape;434;p52"/>
          <p:cNvPicPr preferRelativeResize="0"/>
          <p:nvPr/>
        </p:nvPicPr>
        <p:blipFill rotWithShape="1">
          <a:blip r:embed="rId3">
            <a:alphaModFix/>
          </a:blip>
          <a:srcRect b="0" l="0" r="0" t="0"/>
          <a:stretch/>
        </p:blipFill>
        <p:spPr>
          <a:xfrm>
            <a:off x="3929021" y="1504522"/>
            <a:ext cx="2077989" cy="1594736"/>
          </a:xfrm>
          <a:prstGeom prst="rect">
            <a:avLst/>
          </a:prstGeom>
          <a:noFill/>
          <a:ln>
            <a:noFill/>
          </a:ln>
        </p:spPr>
      </p:pic>
      <p:pic>
        <p:nvPicPr>
          <p:cNvPr descr="Une image contenant texte&#10;&#10;Description générée automatiquement" id="435" name="Google Shape;435;p52"/>
          <p:cNvPicPr preferRelativeResize="0"/>
          <p:nvPr/>
        </p:nvPicPr>
        <p:blipFill rotWithShape="1">
          <a:blip r:embed="rId4">
            <a:alphaModFix/>
          </a:blip>
          <a:srcRect b="0" l="0" r="0" t="0"/>
          <a:stretch/>
        </p:blipFill>
        <p:spPr>
          <a:xfrm>
            <a:off x="975546" y="1434499"/>
            <a:ext cx="2012316" cy="1784702"/>
          </a:xfrm>
          <a:prstGeom prst="rect">
            <a:avLst/>
          </a:prstGeom>
          <a:noFill/>
          <a:ln>
            <a:noFill/>
          </a:ln>
        </p:spPr>
      </p:pic>
      <p:sp>
        <p:nvSpPr>
          <p:cNvPr id="436" name="Google Shape;436;p52"/>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None/>
            </a:pPr>
            <a:r>
              <a:rPr lang="fr-FR" sz="2000">
                <a:solidFill>
                  <a:srgbClr val="13264A"/>
                </a:solidFill>
              </a:rPr>
              <a:t>Exemple d’analyses de commentaires concernant leur assureur idéal</a:t>
            </a:r>
            <a:endParaRPr sz="2000">
              <a:solidFill>
                <a:srgbClr val="13264A"/>
              </a:solidFill>
              <a:latin typeface="Calibri"/>
              <a:ea typeface="Calibri"/>
              <a:cs typeface="Calibri"/>
              <a:sym typeface="Calibri"/>
            </a:endParaRPr>
          </a:p>
        </p:txBody>
      </p:sp>
      <p:sp>
        <p:nvSpPr>
          <p:cNvPr id="437" name="Google Shape;437;p52"/>
          <p:cNvSpPr txBox="1"/>
          <p:nvPr/>
        </p:nvSpPr>
        <p:spPr>
          <a:xfrm>
            <a:off x="783271" y="1624794"/>
            <a:ext cx="1822800" cy="375900"/>
          </a:xfrm>
          <a:prstGeom prst="rect">
            <a:avLst/>
          </a:prstGeom>
          <a:noFill/>
          <a:ln>
            <a:noFill/>
          </a:ln>
        </p:spPr>
        <p:txBody>
          <a:bodyPr anchorCtr="0" anchor="t" bIns="38475" lIns="62300" spcFirstLastPara="1" rIns="31150" wrap="square" tIns="38475">
            <a:noAutofit/>
          </a:bodyPr>
          <a:lstStyle/>
          <a:p>
            <a:pPr indent="0" lvl="0" marL="0" marR="0" rtl="0" algn="l">
              <a:lnSpc>
                <a:spcPct val="90000"/>
              </a:lnSpc>
              <a:spcBef>
                <a:spcPts val="0"/>
              </a:spcBef>
              <a:spcAft>
                <a:spcPts val="0"/>
              </a:spcAft>
              <a:buClr>
                <a:schemeClr val="dk1"/>
              </a:buClr>
              <a:buSzPts val="1000"/>
              <a:buFont typeface="Noto Sans Symbols"/>
              <a:buNone/>
            </a:pPr>
            <a:r>
              <a:rPr b="0" lang="fr-FR" sz="1000">
                <a:solidFill>
                  <a:schemeClr val="dk1"/>
                </a:solidFill>
                <a:latin typeface="Calibri"/>
                <a:ea typeface="Calibri"/>
                <a:cs typeface="Calibri"/>
                <a:sym typeface="Calibri"/>
              </a:rPr>
              <a:t>Prix</a:t>
            </a:r>
            <a:endParaRPr sz="1200"/>
          </a:p>
        </p:txBody>
      </p:sp>
      <p:pic>
        <p:nvPicPr>
          <p:cNvPr id="438" name="Google Shape;438;p52"/>
          <p:cNvPicPr preferRelativeResize="0"/>
          <p:nvPr/>
        </p:nvPicPr>
        <p:blipFill rotWithShape="1">
          <a:blip r:embed="rId5">
            <a:alphaModFix/>
          </a:blip>
          <a:srcRect b="0" l="0" r="0" t="0"/>
          <a:stretch/>
        </p:blipFill>
        <p:spPr>
          <a:xfrm>
            <a:off x="7256578" y="3689095"/>
            <a:ext cx="1049558" cy="1082878"/>
          </a:xfrm>
          <a:prstGeom prst="rect">
            <a:avLst/>
          </a:prstGeom>
          <a:noFill/>
          <a:ln>
            <a:noFill/>
          </a:ln>
        </p:spPr>
      </p:pic>
      <p:pic>
        <p:nvPicPr>
          <p:cNvPr descr="Une image contenant texte&#10;&#10;Description générée automatiquement" id="439" name="Google Shape;439;p52"/>
          <p:cNvPicPr preferRelativeResize="0"/>
          <p:nvPr/>
        </p:nvPicPr>
        <p:blipFill rotWithShape="1">
          <a:blip r:embed="rId6">
            <a:alphaModFix/>
          </a:blip>
          <a:srcRect b="0" l="0" r="0" t="0"/>
          <a:stretch/>
        </p:blipFill>
        <p:spPr>
          <a:xfrm>
            <a:off x="7040546" y="1624794"/>
            <a:ext cx="1481639" cy="1203041"/>
          </a:xfrm>
          <a:prstGeom prst="rect">
            <a:avLst/>
          </a:prstGeom>
          <a:noFill/>
          <a:ln>
            <a:noFill/>
          </a:ln>
        </p:spPr>
      </p:pic>
      <p:pic>
        <p:nvPicPr>
          <p:cNvPr descr="Une image contenant texte&#10;&#10;Description générée automatiquement" id="440" name="Google Shape;440;p52"/>
          <p:cNvPicPr preferRelativeResize="0"/>
          <p:nvPr/>
        </p:nvPicPr>
        <p:blipFill rotWithShape="1">
          <a:blip r:embed="rId7">
            <a:alphaModFix/>
          </a:blip>
          <a:srcRect b="0" l="0" r="0" t="0"/>
          <a:stretch/>
        </p:blipFill>
        <p:spPr>
          <a:xfrm>
            <a:off x="1349254" y="3772938"/>
            <a:ext cx="1264899" cy="915193"/>
          </a:xfrm>
          <a:prstGeom prst="rect">
            <a:avLst/>
          </a:prstGeom>
          <a:noFill/>
          <a:ln>
            <a:noFill/>
          </a:ln>
        </p:spPr>
      </p:pic>
      <p:pic>
        <p:nvPicPr>
          <p:cNvPr id="441" name="Google Shape;441;p52"/>
          <p:cNvPicPr preferRelativeResize="0"/>
          <p:nvPr/>
        </p:nvPicPr>
        <p:blipFill rotWithShape="1">
          <a:blip r:embed="rId8">
            <a:alphaModFix/>
          </a:blip>
          <a:srcRect b="0" l="0" r="0" t="0"/>
          <a:stretch/>
        </p:blipFill>
        <p:spPr>
          <a:xfrm>
            <a:off x="3944842" y="3715807"/>
            <a:ext cx="1484702" cy="1209758"/>
          </a:xfrm>
          <a:prstGeom prst="rect">
            <a:avLst/>
          </a:prstGeom>
          <a:noFill/>
          <a:ln>
            <a:noFill/>
          </a:ln>
        </p:spPr>
      </p:pic>
      <p:sp>
        <p:nvSpPr>
          <p:cNvPr id="442" name="Google Shape;442;p52"/>
          <p:cNvSpPr/>
          <p:nvPr/>
        </p:nvSpPr>
        <p:spPr>
          <a:xfrm>
            <a:off x="417634" y="1303902"/>
            <a:ext cx="1063500" cy="4992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Prix</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27%</a:t>
            </a:r>
            <a:endParaRPr sz="1200"/>
          </a:p>
        </p:txBody>
      </p:sp>
      <p:sp>
        <p:nvSpPr>
          <p:cNvPr id="443" name="Google Shape;443;p52"/>
          <p:cNvSpPr/>
          <p:nvPr/>
        </p:nvSpPr>
        <p:spPr>
          <a:xfrm>
            <a:off x="3433734" y="1303902"/>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À l’écoute des besoins</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27%</a:t>
            </a:r>
            <a:endParaRPr sz="1200"/>
          </a:p>
        </p:txBody>
      </p:sp>
      <p:sp>
        <p:nvSpPr>
          <p:cNvPr id="444" name="Google Shape;444;p52"/>
          <p:cNvSpPr/>
          <p:nvPr/>
        </p:nvSpPr>
        <p:spPr>
          <a:xfrm>
            <a:off x="6418758" y="1303902"/>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Disponibilité</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16%</a:t>
            </a:r>
            <a:endParaRPr sz="1200"/>
          </a:p>
        </p:txBody>
      </p:sp>
      <p:sp>
        <p:nvSpPr>
          <p:cNvPr id="445" name="Google Shape;445;p52"/>
          <p:cNvSpPr/>
          <p:nvPr/>
        </p:nvSpPr>
        <p:spPr>
          <a:xfrm>
            <a:off x="449889" y="3200267"/>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Honnêteté et transparence</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13%</a:t>
            </a:r>
            <a:endParaRPr sz="1200"/>
          </a:p>
        </p:txBody>
      </p:sp>
      <p:sp>
        <p:nvSpPr>
          <p:cNvPr id="446" name="Google Shape;446;p52"/>
          <p:cNvSpPr/>
          <p:nvPr/>
        </p:nvSpPr>
        <p:spPr>
          <a:xfrm>
            <a:off x="3433734" y="3200267"/>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Service</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10%</a:t>
            </a:r>
            <a:endParaRPr sz="1200"/>
          </a:p>
        </p:txBody>
      </p:sp>
      <p:sp>
        <p:nvSpPr>
          <p:cNvPr id="447" name="Google Shape;447;p52"/>
          <p:cNvSpPr/>
          <p:nvPr/>
        </p:nvSpPr>
        <p:spPr>
          <a:xfrm>
            <a:off x="6443018" y="3200267"/>
            <a:ext cx="1092300" cy="515400"/>
          </a:xfrm>
          <a:prstGeom prst="rect">
            <a:avLst/>
          </a:prstGeom>
          <a:solidFill>
            <a:srgbClr val="A4C2F4"/>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Fiabilité</a:t>
            </a:r>
            <a:endParaRPr sz="1200"/>
          </a:p>
          <a:p>
            <a:pPr indent="0" lvl="0" marL="0" marR="0" rtl="0" algn="ctr">
              <a:lnSpc>
                <a:spcPct val="85000"/>
              </a:lnSpc>
              <a:spcBef>
                <a:spcPts val="0"/>
              </a:spcBef>
              <a:spcAft>
                <a:spcPts val="0"/>
              </a:spcAft>
              <a:buNone/>
            </a:pPr>
            <a:r>
              <a:rPr lang="fr-FR" sz="1200">
                <a:solidFill>
                  <a:schemeClr val="dk1"/>
                </a:solidFill>
                <a:latin typeface="Calibri"/>
                <a:ea typeface="Calibri"/>
                <a:cs typeface="Calibri"/>
                <a:sym typeface="Calibri"/>
              </a:rPr>
              <a:t>8%</a:t>
            </a:r>
            <a:endParaRPr sz="1200"/>
          </a:p>
        </p:txBody>
      </p:sp>
      <p:sp>
        <p:nvSpPr>
          <p:cNvPr id="448" name="Google Shape;448;p52"/>
          <p:cNvSpPr/>
          <p:nvPr/>
        </p:nvSpPr>
        <p:spPr>
          <a:xfrm rot="2395733">
            <a:off x="7344762" y="519311"/>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
        <p:nvSpPr>
          <p:cNvPr id="449" name="Google Shape;449;p52"/>
          <p:cNvSpPr txBox="1"/>
          <p:nvPr>
            <p:ph idx="1" type="body"/>
          </p:nvPr>
        </p:nvSpPr>
        <p:spPr>
          <a:xfrm>
            <a:off x="417625" y="813800"/>
            <a:ext cx="8308800" cy="375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Les thèmes (avec les pourcentages des répondants qui en parlent) et les mots-clés associés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3"/>
          <p:cNvPicPr preferRelativeResize="0"/>
          <p:nvPr/>
        </p:nvPicPr>
        <p:blipFill rotWithShape="1">
          <a:blip r:embed="rId3">
            <a:alphaModFix/>
          </a:blip>
          <a:srcRect b="0" l="10106" r="4750" t="0"/>
          <a:stretch/>
        </p:blipFill>
        <p:spPr>
          <a:xfrm>
            <a:off x="4064469" y="1466358"/>
            <a:ext cx="4708199" cy="3164410"/>
          </a:xfrm>
          <a:prstGeom prst="rect">
            <a:avLst/>
          </a:prstGeom>
          <a:noFill/>
          <a:ln>
            <a:noFill/>
          </a:ln>
          <a:effectLst>
            <a:outerShdw blurRad="57150" rotWithShape="0" algn="bl" dir="5400000" dist="19050">
              <a:srgbClr val="000000">
                <a:alpha val="50000"/>
              </a:srgbClr>
            </a:outerShdw>
          </a:effectLst>
        </p:spPr>
      </p:pic>
      <p:sp>
        <p:nvSpPr>
          <p:cNvPr id="456" name="Google Shape;456;p53"/>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Analyse des thématiques en fonction des notes</a:t>
            </a:r>
            <a:endParaRPr/>
          </a:p>
        </p:txBody>
      </p:sp>
      <p:sp>
        <p:nvSpPr>
          <p:cNvPr id="457" name="Google Shape;457;p53"/>
          <p:cNvSpPr txBox="1"/>
          <p:nvPr>
            <p:ph idx="4294967295" type="body"/>
          </p:nvPr>
        </p:nvSpPr>
        <p:spPr>
          <a:xfrm>
            <a:off x="417625" y="1087049"/>
            <a:ext cx="8308800" cy="598200"/>
          </a:xfrm>
          <a:prstGeom prst="rect">
            <a:avLst/>
          </a:prstGeom>
        </p:spPr>
        <p:txBody>
          <a:bodyPr anchorCtr="0" anchor="t" bIns="38475" lIns="62300" spcFirstLastPara="1" rIns="31150" wrap="square" tIns="38475">
            <a:noAutofit/>
          </a:bodyPr>
          <a:lstStyle/>
          <a:p>
            <a:pPr indent="-234950" lvl="0" marL="342900" rtl="0" algn="l">
              <a:spcBef>
                <a:spcPts val="200"/>
              </a:spcBef>
              <a:spcAft>
                <a:spcPts val="0"/>
              </a:spcAft>
              <a:buSzPts val="1100"/>
              <a:buChar char="-"/>
            </a:pPr>
            <a:r>
              <a:rPr lang="fr-FR" sz="1100"/>
              <a:t>Créer d</a:t>
            </a:r>
            <a:r>
              <a:rPr lang="fr-FR" sz="1100"/>
              <a:t>es thématiques abordées qui peuvent être peaufinées au fur et à mesure avec des mots-clés à associer</a:t>
            </a:r>
            <a:endParaRPr sz="1100"/>
          </a:p>
          <a:p>
            <a:pPr indent="-234950" lvl="0" marL="342900" rtl="0" algn="l">
              <a:spcBef>
                <a:spcPts val="0"/>
              </a:spcBef>
              <a:spcAft>
                <a:spcPts val="0"/>
              </a:spcAft>
              <a:buSzPts val="1100"/>
              <a:buChar char="-"/>
            </a:pPr>
            <a:r>
              <a:rPr lang="fr-FR" sz="1100"/>
              <a:t>Préparer éventuellement des réponses</a:t>
            </a:r>
            <a:endParaRPr sz="1100"/>
          </a:p>
        </p:txBody>
      </p:sp>
      <p:pic>
        <p:nvPicPr>
          <p:cNvPr id="458" name="Google Shape;458;p53"/>
          <p:cNvPicPr preferRelativeResize="0"/>
          <p:nvPr/>
        </p:nvPicPr>
        <p:blipFill>
          <a:blip r:embed="rId4">
            <a:alphaModFix/>
          </a:blip>
          <a:stretch>
            <a:fillRect/>
          </a:stretch>
        </p:blipFill>
        <p:spPr>
          <a:xfrm>
            <a:off x="368625" y="2442262"/>
            <a:ext cx="3633713" cy="1851150"/>
          </a:xfrm>
          <a:prstGeom prst="rect">
            <a:avLst/>
          </a:prstGeom>
          <a:noFill/>
          <a:ln>
            <a:noFill/>
          </a:ln>
          <a:effectLst>
            <a:outerShdw blurRad="57150" rotWithShape="0" algn="bl" dir="5400000" dist="19050">
              <a:srgbClr val="000000">
                <a:alpha val="50000"/>
              </a:srgbClr>
            </a:outerShdw>
          </a:effectLst>
        </p:spPr>
      </p:pic>
      <p:sp>
        <p:nvSpPr>
          <p:cNvPr id="459" name="Google Shape;459;p53"/>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Exploration des commentaires</a:t>
            </a:r>
            <a:endParaRPr/>
          </a:p>
        </p:txBody>
      </p:sp>
      <p:sp>
        <p:nvSpPr>
          <p:cNvPr id="466" name="Google Shape;466;p54"/>
          <p:cNvSpPr txBox="1"/>
          <p:nvPr>
            <p:ph idx="4294967295" type="body"/>
          </p:nvPr>
        </p:nvSpPr>
        <p:spPr>
          <a:xfrm>
            <a:off x="324000" y="923400"/>
            <a:ext cx="8496900" cy="3510000"/>
          </a:xfrm>
          <a:prstGeom prst="rect">
            <a:avLst/>
          </a:prstGeom>
        </p:spPr>
        <p:txBody>
          <a:bodyPr anchorCtr="0" anchor="t" bIns="38475" lIns="62300" spcFirstLastPara="1" rIns="31150" wrap="square" tIns="38475">
            <a:noAutofit/>
          </a:bodyPr>
          <a:lstStyle/>
          <a:p>
            <a:pPr indent="0" lvl="0" marL="0" rtl="0" algn="l">
              <a:spcBef>
                <a:spcPts val="200"/>
              </a:spcBef>
              <a:spcAft>
                <a:spcPts val="0"/>
              </a:spcAft>
              <a:buNone/>
            </a:pPr>
            <a:r>
              <a:rPr lang="fr-FR" sz="1400"/>
              <a:t>Pour chaque commentaire, on peut associer des thématiques. Des modifications/corrections peuvent être apportées manuellement.</a:t>
            </a:r>
            <a:endParaRPr sz="1400"/>
          </a:p>
        </p:txBody>
      </p:sp>
      <p:pic>
        <p:nvPicPr>
          <p:cNvPr id="467" name="Google Shape;467;p54"/>
          <p:cNvPicPr preferRelativeResize="0"/>
          <p:nvPr/>
        </p:nvPicPr>
        <p:blipFill>
          <a:blip r:embed="rId3">
            <a:alphaModFix/>
          </a:blip>
          <a:stretch>
            <a:fillRect/>
          </a:stretch>
        </p:blipFill>
        <p:spPr>
          <a:xfrm>
            <a:off x="352125" y="1726566"/>
            <a:ext cx="5638051" cy="2448093"/>
          </a:xfrm>
          <a:prstGeom prst="rect">
            <a:avLst/>
          </a:prstGeom>
          <a:noFill/>
          <a:ln>
            <a:noFill/>
          </a:ln>
          <a:effectLst>
            <a:outerShdw blurRad="57150" rotWithShape="0" algn="bl" dir="5400000" dist="19050">
              <a:srgbClr val="000000">
                <a:alpha val="50000"/>
              </a:srgbClr>
            </a:outerShdw>
          </a:effectLst>
        </p:spPr>
      </p:pic>
      <p:pic>
        <p:nvPicPr>
          <p:cNvPr id="468" name="Google Shape;468;p54"/>
          <p:cNvPicPr preferRelativeResize="0"/>
          <p:nvPr/>
        </p:nvPicPr>
        <p:blipFill>
          <a:blip r:embed="rId4">
            <a:alphaModFix/>
          </a:blip>
          <a:stretch>
            <a:fillRect/>
          </a:stretch>
        </p:blipFill>
        <p:spPr>
          <a:xfrm>
            <a:off x="6310500" y="1726574"/>
            <a:ext cx="2415326" cy="2404875"/>
          </a:xfrm>
          <a:prstGeom prst="rect">
            <a:avLst/>
          </a:prstGeom>
          <a:noFill/>
          <a:ln>
            <a:noFill/>
          </a:ln>
          <a:effectLst>
            <a:outerShdw blurRad="57150" rotWithShape="0" algn="bl" dir="5400000" dist="19050">
              <a:srgbClr val="000000">
                <a:alpha val="50000"/>
              </a:srgbClr>
            </a:outerShdw>
          </a:effectLst>
        </p:spPr>
      </p:pic>
      <p:sp>
        <p:nvSpPr>
          <p:cNvPr id="469" name="Google Shape;469;p54"/>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Exemple d’annotations de textes</a:t>
            </a:r>
            <a:endParaRPr/>
          </a:p>
        </p:txBody>
      </p:sp>
      <p:sp>
        <p:nvSpPr>
          <p:cNvPr id="476" name="Google Shape;476;p55"/>
          <p:cNvSpPr txBox="1"/>
          <p:nvPr>
            <p:ph idx="1" type="body"/>
          </p:nvPr>
        </p:nvSpPr>
        <p:spPr>
          <a:xfrm>
            <a:off x="417629" y="1087050"/>
            <a:ext cx="43911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Des outils d’</a:t>
            </a:r>
            <a:r>
              <a:rPr lang="fr-FR"/>
              <a:t>annotations</a:t>
            </a:r>
            <a:r>
              <a:rPr lang="fr-FR"/>
              <a:t> de textes </a:t>
            </a:r>
            <a:r>
              <a:rPr lang="fr-FR"/>
              <a:t>permettraient</a:t>
            </a:r>
            <a:r>
              <a:rPr lang="fr-FR"/>
              <a:t> de mieux identifier les éléments plus précieux dans les textes.</a:t>
            </a:r>
            <a:endParaRPr/>
          </a:p>
        </p:txBody>
      </p:sp>
      <p:pic>
        <p:nvPicPr>
          <p:cNvPr id="477" name="Google Shape;477;p55"/>
          <p:cNvPicPr preferRelativeResize="0"/>
          <p:nvPr/>
        </p:nvPicPr>
        <p:blipFill>
          <a:blip r:embed="rId3">
            <a:alphaModFix/>
          </a:blip>
          <a:stretch>
            <a:fillRect/>
          </a:stretch>
        </p:blipFill>
        <p:spPr>
          <a:xfrm>
            <a:off x="5107787" y="835375"/>
            <a:ext cx="3349440" cy="2551974"/>
          </a:xfrm>
          <a:prstGeom prst="rect">
            <a:avLst/>
          </a:prstGeom>
          <a:noFill/>
          <a:ln>
            <a:noFill/>
          </a:ln>
        </p:spPr>
      </p:pic>
      <p:pic>
        <p:nvPicPr>
          <p:cNvPr id="478" name="Google Shape;478;p55"/>
          <p:cNvPicPr preferRelativeResize="0"/>
          <p:nvPr/>
        </p:nvPicPr>
        <p:blipFill>
          <a:blip r:embed="rId4">
            <a:alphaModFix/>
          </a:blip>
          <a:stretch>
            <a:fillRect/>
          </a:stretch>
        </p:blipFill>
        <p:spPr>
          <a:xfrm>
            <a:off x="5266200" y="2292050"/>
            <a:ext cx="3755598" cy="2347226"/>
          </a:xfrm>
          <a:prstGeom prst="rect">
            <a:avLst/>
          </a:prstGeom>
          <a:noFill/>
          <a:ln>
            <a:noFill/>
          </a:ln>
        </p:spPr>
      </p:pic>
      <p:sp>
        <p:nvSpPr>
          <p:cNvPr id="479" name="Google Shape;479;p55"/>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Exemple de Food2vec (projet 1)</a:t>
            </a:r>
            <a:endParaRPr/>
          </a:p>
        </p:txBody>
      </p:sp>
      <p:sp>
        <p:nvSpPr>
          <p:cNvPr id="486" name="Google Shape;486;p56"/>
          <p:cNvSpPr txBox="1"/>
          <p:nvPr>
            <p:ph idx="1" type="body"/>
          </p:nvPr>
        </p:nvSpPr>
        <p:spPr>
          <a:xfrm>
            <a:off x="417625" y="889000"/>
            <a:ext cx="5440200" cy="1635300"/>
          </a:xfrm>
          <a:prstGeom prst="rect">
            <a:avLst/>
          </a:prstGeom>
        </p:spPr>
        <p:txBody>
          <a:bodyPr anchorCtr="0" anchor="t" bIns="38475" lIns="62300" spcFirstLastPara="1" rIns="31150" wrap="square" tIns="38475">
            <a:noAutofit/>
          </a:bodyPr>
          <a:lstStyle/>
          <a:p>
            <a:pPr indent="0" lvl="0" marL="0" rtl="0" algn="l">
              <a:spcBef>
                <a:spcPts val="0"/>
              </a:spcBef>
              <a:spcAft>
                <a:spcPts val="0"/>
              </a:spcAft>
              <a:buNone/>
            </a:pPr>
            <a:r>
              <a:rPr lang="fr-FR"/>
              <a:t>Les embeddings des ingrédients permettent de regrouper ceux qui sont similaires grâce à un modèle non-supervisé.</a:t>
            </a:r>
            <a:endParaRPr/>
          </a:p>
          <a:p>
            <a:pPr indent="0" lvl="0" marL="0" rtl="0" algn="l">
              <a:spcBef>
                <a:spcPts val="0"/>
              </a:spcBef>
              <a:spcAft>
                <a:spcPts val="0"/>
              </a:spcAft>
              <a:buNone/>
            </a:pPr>
            <a:r>
              <a:t/>
            </a:r>
            <a:endParaRPr/>
          </a:p>
          <a:p>
            <a:pPr indent="0" lvl="0" marL="0" rtl="0" algn="l">
              <a:spcBef>
                <a:spcPts val="0"/>
              </a:spcBef>
              <a:spcAft>
                <a:spcPts val="0"/>
              </a:spcAft>
              <a:buNone/>
            </a:pPr>
            <a:r>
              <a:rPr b="0" lang="fr-FR"/>
              <a:t>L’expertise métier est alors importante pour vérifier la cohérence de ces clusters, et donner des libellés pour chaque cluster.</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fr-FR"/>
              <a:t>(Tentative de </a:t>
            </a:r>
            <a:r>
              <a:rPr b="0" lang="fr-FR"/>
              <a:t>labellisation</a:t>
            </a:r>
            <a:r>
              <a:rPr b="0" lang="fr-FR"/>
              <a:t> des clusters en rouge)</a:t>
            </a:r>
            <a:endParaRPr b="0"/>
          </a:p>
        </p:txBody>
      </p:sp>
      <p:pic>
        <p:nvPicPr>
          <p:cNvPr id="487" name="Google Shape;487;p56"/>
          <p:cNvPicPr preferRelativeResize="0"/>
          <p:nvPr/>
        </p:nvPicPr>
        <p:blipFill rotWithShape="1">
          <a:blip r:embed="rId3">
            <a:alphaModFix/>
          </a:blip>
          <a:srcRect b="0" l="0" r="0" t="0"/>
          <a:stretch/>
        </p:blipFill>
        <p:spPr>
          <a:xfrm>
            <a:off x="3856575" y="2421245"/>
            <a:ext cx="2441952" cy="2356116"/>
          </a:xfrm>
          <a:prstGeom prst="rect">
            <a:avLst/>
          </a:prstGeom>
          <a:noFill/>
          <a:ln>
            <a:noFill/>
          </a:ln>
          <a:effectLst>
            <a:outerShdw blurRad="57150" rotWithShape="0" algn="bl" dir="5400000" dist="19050">
              <a:srgbClr val="000000">
                <a:alpha val="50000"/>
              </a:srgbClr>
            </a:outerShdw>
          </a:effectLst>
        </p:spPr>
      </p:pic>
      <p:pic>
        <p:nvPicPr>
          <p:cNvPr id="488" name="Google Shape;488;p56"/>
          <p:cNvPicPr preferRelativeResize="0"/>
          <p:nvPr/>
        </p:nvPicPr>
        <p:blipFill rotWithShape="1">
          <a:blip r:embed="rId4">
            <a:alphaModFix/>
          </a:blip>
          <a:srcRect b="0" l="0" r="4598" t="10386"/>
          <a:stretch/>
        </p:blipFill>
        <p:spPr>
          <a:xfrm>
            <a:off x="519125" y="2666586"/>
            <a:ext cx="2991251" cy="1910438"/>
          </a:xfrm>
          <a:prstGeom prst="rect">
            <a:avLst/>
          </a:prstGeom>
          <a:noFill/>
          <a:ln cap="flat" cmpd="sng" w="9525">
            <a:solidFill>
              <a:srgbClr val="746458"/>
            </a:solidFill>
            <a:prstDash val="solid"/>
            <a:round/>
            <a:headEnd len="sm" w="sm" type="none"/>
            <a:tailEnd len="sm" w="sm" type="none"/>
          </a:ln>
          <a:effectLst>
            <a:outerShdw blurRad="57150" rotWithShape="0" algn="bl" dir="5400000" dist="19050">
              <a:srgbClr val="000000">
                <a:alpha val="50000"/>
              </a:srgbClr>
            </a:outerShdw>
          </a:effectLst>
        </p:spPr>
      </p:pic>
      <p:pic>
        <p:nvPicPr>
          <p:cNvPr id="489" name="Google Shape;489;p56"/>
          <p:cNvPicPr preferRelativeResize="0"/>
          <p:nvPr/>
        </p:nvPicPr>
        <p:blipFill rotWithShape="1">
          <a:blip r:embed="rId5">
            <a:alphaModFix/>
          </a:blip>
          <a:srcRect b="0" l="0" r="0" t="0"/>
          <a:stretch/>
        </p:blipFill>
        <p:spPr>
          <a:xfrm>
            <a:off x="6462600" y="3023300"/>
            <a:ext cx="2159650" cy="1880669"/>
          </a:xfrm>
          <a:prstGeom prst="rect">
            <a:avLst/>
          </a:prstGeom>
          <a:noFill/>
          <a:ln cap="flat" cmpd="sng" w="9525">
            <a:solidFill>
              <a:srgbClr val="746458"/>
            </a:solidFill>
            <a:prstDash val="solid"/>
            <a:round/>
            <a:headEnd len="sm" w="sm" type="none"/>
            <a:tailEnd len="sm" w="sm" type="none"/>
          </a:ln>
          <a:effectLst>
            <a:outerShdw blurRad="57150" rotWithShape="0" algn="bl" dir="5400000" dist="19050">
              <a:srgbClr val="000000">
                <a:alpha val="50000"/>
              </a:srgbClr>
            </a:outerShdw>
          </a:effectLst>
        </p:spPr>
      </p:pic>
      <p:pic>
        <p:nvPicPr>
          <p:cNvPr id="490" name="Google Shape;490;p56"/>
          <p:cNvPicPr preferRelativeResize="0"/>
          <p:nvPr/>
        </p:nvPicPr>
        <p:blipFill rotWithShape="1">
          <a:blip r:embed="rId6">
            <a:alphaModFix/>
          </a:blip>
          <a:srcRect b="3394" l="8143" r="4945" t="18204"/>
          <a:stretch/>
        </p:blipFill>
        <p:spPr>
          <a:xfrm>
            <a:off x="6462599" y="1950698"/>
            <a:ext cx="2159651" cy="981328"/>
          </a:xfrm>
          <a:prstGeom prst="rect">
            <a:avLst/>
          </a:prstGeom>
          <a:noFill/>
          <a:ln cap="flat" cmpd="sng" w="9525">
            <a:solidFill>
              <a:srgbClr val="746458"/>
            </a:solidFill>
            <a:prstDash val="solid"/>
            <a:round/>
            <a:headEnd len="sm" w="sm" type="none"/>
            <a:tailEnd len="sm" w="sm" type="none"/>
          </a:ln>
          <a:effectLst>
            <a:outerShdw blurRad="57150" rotWithShape="0" algn="bl" dir="5400000" dist="19050">
              <a:srgbClr val="000000">
                <a:alpha val="50000"/>
              </a:srgbClr>
            </a:outerShdw>
          </a:effectLst>
        </p:spPr>
      </p:pic>
      <p:pic>
        <p:nvPicPr>
          <p:cNvPr id="491" name="Google Shape;491;p56"/>
          <p:cNvPicPr preferRelativeResize="0"/>
          <p:nvPr/>
        </p:nvPicPr>
        <p:blipFill rotWithShape="1">
          <a:blip r:embed="rId7">
            <a:alphaModFix/>
          </a:blip>
          <a:srcRect b="8574" l="19359" r="22609" t="19555"/>
          <a:stretch/>
        </p:blipFill>
        <p:spPr>
          <a:xfrm>
            <a:off x="6450925" y="567850"/>
            <a:ext cx="1246900" cy="1209950"/>
          </a:xfrm>
          <a:prstGeom prst="rect">
            <a:avLst/>
          </a:prstGeom>
          <a:noFill/>
          <a:ln cap="flat" cmpd="sng" w="9525">
            <a:solidFill>
              <a:srgbClr val="746458"/>
            </a:solidFill>
            <a:prstDash val="solid"/>
            <a:round/>
            <a:headEnd len="sm" w="sm" type="none"/>
            <a:tailEnd len="sm" w="sm" type="none"/>
          </a:ln>
          <a:effectLst>
            <a:outerShdw blurRad="57150" rotWithShape="0" algn="bl" dir="5400000" dist="19050">
              <a:srgbClr val="000000">
                <a:alpha val="50000"/>
              </a:srgbClr>
            </a:outerShdw>
          </a:effectLst>
        </p:spPr>
      </p:pic>
      <p:sp>
        <p:nvSpPr>
          <p:cNvPr id="492" name="Google Shape;492;p56"/>
          <p:cNvSpPr/>
          <p:nvPr/>
        </p:nvSpPr>
        <p:spPr>
          <a:xfrm>
            <a:off x="3960100" y="3770750"/>
            <a:ext cx="332400" cy="3972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56"/>
          <p:cNvCxnSpPr>
            <a:stCxn id="492" idx="3"/>
            <a:endCxn id="489" idx="1"/>
          </p:cNvCxnSpPr>
          <p:nvPr/>
        </p:nvCxnSpPr>
        <p:spPr>
          <a:xfrm flipH="1" rot="10800000">
            <a:off x="4292500" y="3963650"/>
            <a:ext cx="2170200" cy="5700"/>
          </a:xfrm>
          <a:prstGeom prst="straightConnector1">
            <a:avLst/>
          </a:prstGeom>
          <a:noFill/>
          <a:ln cap="flat" cmpd="sng" w="9525">
            <a:solidFill>
              <a:srgbClr val="746458"/>
            </a:solidFill>
            <a:prstDash val="solid"/>
            <a:round/>
            <a:headEnd len="med" w="med" type="none"/>
            <a:tailEnd len="med" w="med" type="triangle"/>
          </a:ln>
        </p:spPr>
      </p:cxnSp>
      <p:sp>
        <p:nvSpPr>
          <p:cNvPr id="494" name="Google Shape;494;p56"/>
          <p:cNvSpPr/>
          <p:nvPr/>
        </p:nvSpPr>
        <p:spPr>
          <a:xfrm>
            <a:off x="4292500" y="2754650"/>
            <a:ext cx="332400" cy="2487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56"/>
          <p:cNvCxnSpPr>
            <a:stCxn id="488" idx="3"/>
            <a:endCxn id="494" idx="1"/>
          </p:cNvCxnSpPr>
          <p:nvPr/>
        </p:nvCxnSpPr>
        <p:spPr>
          <a:xfrm flipH="1" rot="10800000">
            <a:off x="3510376" y="2879005"/>
            <a:ext cx="782100" cy="742800"/>
          </a:xfrm>
          <a:prstGeom prst="straightConnector1">
            <a:avLst/>
          </a:prstGeom>
          <a:noFill/>
          <a:ln cap="flat" cmpd="sng" w="9525">
            <a:solidFill>
              <a:srgbClr val="746458"/>
            </a:solidFill>
            <a:prstDash val="solid"/>
            <a:round/>
            <a:headEnd len="med" w="med" type="triangle"/>
            <a:tailEnd len="med" w="med" type="none"/>
          </a:ln>
        </p:spPr>
      </p:cxnSp>
      <p:sp>
        <p:nvSpPr>
          <p:cNvPr id="496" name="Google Shape;496;p56"/>
          <p:cNvSpPr/>
          <p:nvPr/>
        </p:nvSpPr>
        <p:spPr>
          <a:xfrm>
            <a:off x="4958400" y="3474950"/>
            <a:ext cx="355200" cy="2034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6"/>
          <p:cNvSpPr/>
          <p:nvPr/>
        </p:nvSpPr>
        <p:spPr>
          <a:xfrm>
            <a:off x="5618800" y="2783900"/>
            <a:ext cx="163500" cy="2034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56"/>
          <p:cNvCxnSpPr>
            <a:stCxn id="497" idx="3"/>
            <a:endCxn id="491" idx="1"/>
          </p:cNvCxnSpPr>
          <p:nvPr/>
        </p:nvCxnSpPr>
        <p:spPr>
          <a:xfrm flipH="1" rot="10800000">
            <a:off x="5782300" y="1172900"/>
            <a:ext cx="668700" cy="1712700"/>
          </a:xfrm>
          <a:prstGeom prst="straightConnector1">
            <a:avLst/>
          </a:prstGeom>
          <a:noFill/>
          <a:ln cap="flat" cmpd="sng" w="9525">
            <a:solidFill>
              <a:srgbClr val="746458"/>
            </a:solidFill>
            <a:prstDash val="solid"/>
            <a:round/>
            <a:headEnd len="med" w="med" type="none"/>
            <a:tailEnd len="med" w="med" type="triangle"/>
          </a:ln>
        </p:spPr>
      </p:cxnSp>
      <p:cxnSp>
        <p:nvCxnSpPr>
          <p:cNvPr id="499" name="Google Shape;499;p56"/>
          <p:cNvCxnSpPr>
            <a:stCxn id="496" idx="3"/>
            <a:endCxn id="490" idx="1"/>
          </p:cNvCxnSpPr>
          <p:nvPr/>
        </p:nvCxnSpPr>
        <p:spPr>
          <a:xfrm flipH="1" rot="10800000">
            <a:off x="5313600" y="2441450"/>
            <a:ext cx="1149000" cy="1135200"/>
          </a:xfrm>
          <a:prstGeom prst="straightConnector1">
            <a:avLst/>
          </a:prstGeom>
          <a:noFill/>
          <a:ln cap="flat" cmpd="sng" w="9525">
            <a:solidFill>
              <a:srgbClr val="746458"/>
            </a:solidFill>
            <a:prstDash val="solid"/>
            <a:round/>
            <a:headEnd len="med" w="med" type="none"/>
            <a:tailEnd len="med" w="med" type="triangle"/>
          </a:ln>
        </p:spPr>
      </p:cxnSp>
      <p:sp>
        <p:nvSpPr>
          <p:cNvPr id="500" name="Google Shape;500;p56"/>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
        <p:nvSpPr>
          <p:cNvPr id="501" name="Google Shape;501;p56"/>
          <p:cNvSpPr/>
          <p:nvPr/>
        </p:nvSpPr>
        <p:spPr>
          <a:xfrm>
            <a:off x="715500" y="2889000"/>
            <a:ext cx="796500" cy="248700"/>
          </a:xfrm>
          <a:prstGeom prst="rect">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80000"/>
                </a:solidFill>
                <a:latin typeface="Calibri"/>
                <a:ea typeface="Calibri"/>
                <a:cs typeface="Calibri"/>
                <a:sym typeface="Calibri"/>
              </a:rPr>
              <a:t>Fruits</a:t>
            </a:r>
            <a:endParaRPr sz="1200">
              <a:solidFill>
                <a:srgbClr val="980000"/>
              </a:solidFill>
              <a:latin typeface="Calibri"/>
              <a:ea typeface="Calibri"/>
              <a:cs typeface="Calibri"/>
              <a:sym typeface="Calibri"/>
            </a:endParaRPr>
          </a:p>
        </p:txBody>
      </p:sp>
      <p:sp>
        <p:nvSpPr>
          <p:cNvPr id="502" name="Google Shape;502;p56"/>
          <p:cNvSpPr/>
          <p:nvPr/>
        </p:nvSpPr>
        <p:spPr>
          <a:xfrm>
            <a:off x="6644725" y="3126050"/>
            <a:ext cx="796500" cy="248700"/>
          </a:xfrm>
          <a:prstGeom prst="rect">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80000"/>
                </a:solidFill>
                <a:latin typeface="Calibri"/>
                <a:ea typeface="Calibri"/>
                <a:cs typeface="Calibri"/>
                <a:sym typeface="Calibri"/>
              </a:rPr>
              <a:t>Minéraux</a:t>
            </a:r>
            <a:endParaRPr sz="1200">
              <a:solidFill>
                <a:srgbClr val="980000"/>
              </a:solidFill>
              <a:latin typeface="Calibri"/>
              <a:ea typeface="Calibri"/>
              <a:cs typeface="Calibri"/>
              <a:sym typeface="Calibri"/>
            </a:endParaRPr>
          </a:p>
        </p:txBody>
      </p:sp>
      <p:sp>
        <p:nvSpPr>
          <p:cNvPr id="503" name="Google Shape;503;p56"/>
          <p:cNvSpPr/>
          <p:nvPr/>
        </p:nvSpPr>
        <p:spPr>
          <a:xfrm>
            <a:off x="7914450" y="2024450"/>
            <a:ext cx="796500" cy="248700"/>
          </a:xfrm>
          <a:prstGeom prst="rect">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80000"/>
                </a:solidFill>
                <a:latin typeface="Calibri"/>
                <a:ea typeface="Calibri"/>
                <a:cs typeface="Calibri"/>
                <a:sym typeface="Calibri"/>
              </a:rPr>
              <a:t>Additifs</a:t>
            </a:r>
            <a:endParaRPr sz="1200">
              <a:solidFill>
                <a:srgbClr val="980000"/>
              </a:solidFill>
              <a:latin typeface="Calibri"/>
              <a:ea typeface="Calibri"/>
              <a:cs typeface="Calibri"/>
              <a:sym typeface="Calibri"/>
            </a:endParaRPr>
          </a:p>
        </p:txBody>
      </p:sp>
      <p:sp>
        <p:nvSpPr>
          <p:cNvPr id="504" name="Google Shape;504;p56"/>
          <p:cNvSpPr/>
          <p:nvPr/>
        </p:nvSpPr>
        <p:spPr>
          <a:xfrm>
            <a:off x="7296575" y="989550"/>
            <a:ext cx="796500" cy="248700"/>
          </a:xfrm>
          <a:prstGeom prst="rect">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FR" sz="1200">
                <a:solidFill>
                  <a:srgbClr val="980000"/>
                </a:solidFill>
                <a:latin typeface="Calibri"/>
                <a:ea typeface="Calibri"/>
                <a:cs typeface="Calibri"/>
                <a:sym typeface="Calibri"/>
              </a:rPr>
              <a:t>Graines</a:t>
            </a:r>
            <a:endParaRPr sz="1200">
              <a:solidFill>
                <a:srgbClr val="980000"/>
              </a:solidFill>
              <a:latin typeface="Calibri"/>
              <a:ea typeface="Calibri"/>
              <a:cs typeface="Calibri"/>
              <a:sym typeface="Calibri"/>
            </a:endParaRPr>
          </a:p>
        </p:txBody>
      </p:sp>
      <p:sp>
        <p:nvSpPr>
          <p:cNvPr id="505" name="Google Shape;505;p56"/>
          <p:cNvSpPr txBox="1"/>
          <p:nvPr>
            <p:ph idx="1" type="body"/>
          </p:nvPr>
        </p:nvSpPr>
        <p:spPr>
          <a:xfrm>
            <a:off x="366725" y="4760000"/>
            <a:ext cx="5440200" cy="203400"/>
          </a:xfrm>
          <a:prstGeom prst="rect">
            <a:avLst/>
          </a:prstGeom>
        </p:spPr>
        <p:txBody>
          <a:bodyPr anchorCtr="0" anchor="t" bIns="38475" lIns="62300" spcFirstLastPara="1" rIns="31150" wrap="square" tIns="38475">
            <a:noAutofit/>
          </a:bodyPr>
          <a:lstStyle/>
          <a:p>
            <a:pPr indent="0" lvl="0" marL="0" rtl="0" algn="l">
              <a:spcBef>
                <a:spcPts val="0"/>
              </a:spcBef>
              <a:spcAft>
                <a:spcPts val="0"/>
              </a:spcAft>
              <a:buNone/>
            </a:pPr>
            <a:r>
              <a:rPr b="0" lang="fr-FR" sz="1100"/>
              <a:t>Cette étude a été réalisée par Quentin Navarre (M2 ESILV 2022)</a:t>
            </a:r>
            <a:endParaRPr b="0"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7"/>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Liste finale et usage</a:t>
            </a:r>
            <a:endParaRPr/>
          </a:p>
        </p:txBody>
      </p:sp>
      <p:sp>
        <p:nvSpPr>
          <p:cNvPr id="512" name="Google Shape;512;p57"/>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lien : </a:t>
            </a:r>
            <a:r>
              <a:rPr lang="fr-FR" u="sng">
                <a:solidFill>
                  <a:schemeClr val="hlink"/>
                </a:solidFill>
                <a:hlinkClick r:id="rId3"/>
              </a:rPr>
              <a:t>https://docs.google.com/spreadsheets/d/1B-lF8eyVEq1CWn5D36OCR9OqgUYZWozI/edit?usp=sharing&amp;ouid=108295787782546724708&amp;rtpof=true&amp;sd=true</a:t>
            </a:r>
            <a:endParaRPr/>
          </a:p>
          <a:p>
            <a:pPr indent="-317500" lvl="0" marL="457200" rtl="0" algn="l">
              <a:spcBef>
                <a:spcPts val="0"/>
              </a:spcBef>
              <a:spcAft>
                <a:spcPts val="0"/>
              </a:spcAft>
              <a:buSzPts val="1400"/>
              <a:buChar char="-"/>
            </a:pPr>
            <a:r>
              <a:rPr lang="fr-FR"/>
              <a:t>Donner une note moyenne par thème (la note moyenne de tous les avis qui parlent de ce thème)</a:t>
            </a:r>
            <a:endParaRPr/>
          </a:p>
          <a:p>
            <a:pPr indent="0" lvl="0" marL="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8"/>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3.4</a:t>
            </a:r>
            <a:endParaRPr/>
          </a:p>
        </p:txBody>
      </p:sp>
      <p:sp>
        <p:nvSpPr>
          <p:cNvPr id="518" name="Google Shape;518;p58"/>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Classification</a:t>
            </a:r>
            <a:r>
              <a:rPr lang="fr-FR"/>
              <a:t> - prédiction des thèmes</a:t>
            </a:r>
            <a:endParaRPr>
              <a:solidFill>
                <a:schemeClr val="accent6"/>
              </a:solidFill>
            </a:endParaRPr>
          </a:p>
        </p:txBody>
      </p:sp>
      <p:sp>
        <p:nvSpPr>
          <p:cNvPr id="519" name="Google Shape;519;p58"/>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le projet et son contexte</a:t>
            </a:r>
            <a:endParaRPr/>
          </a:p>
          <a:p>
            <a:pPr indent="-279400" lvl="0" marL="393700" rtl="0" algn="l">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520" name="Google Shape;520;p58"/>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Dans la partie précédente,  une liste de thèmes est définie avec des mots-clé associés. C’était une phase d’annotations de textes. Pour chaque commentaire, on peut alors détecter la présence de ce thème en vérifiant la présence des mots-clés. Mais il peut y avoir des faux positifs ou faux négatifs.</a:t>
            </a:r>
            <a:endParaRPr/>
          </a:p>
          <a:p>
            <a:pPr indent="-304800" lvl="1" marL="914400" rtl="0" algn="l">
              <a:spcBef>
                <a:spcPts val="0"/>
              </a:spcBef>
              <a:spcAft>
                <a:spcPts val="0"/>
              </a:spcAft>
              <a:buSzPts val="1200"/>
              <a:buChar char="-"/>
            </a:pPr>
            <a:r>
              <a:rPr lang="fr-FR"/>
              <a:t>Faux positifs : un mot-clé ne suffit pas de détecter le thème</a:t>
            </a:r>
            <a:endParaRPr/>
          </a:p>
          <a:p>
            <a:pPr indent="-304800" lvl="1" marL="914400" rtl="0" algn="l">
              <a:spcBef>
                <a:spcPts val="0"/>
              </a:spcBef>
              <a:spcAft>
                <a:spcPts val="0"/>
              </a:spcAft>
              <a:buSzPts val="1200"/>
              <a:buChar char="-"/>
            </a:pPr>
            <a:r>
              <a:rPr lang="fr-FR"/>
              <a:t>Faux négatifs : on n’a pas repéré les mots-clés associés pour détecter ce thème</a:t>
            </a:r>
            <a:endParaRPr/>
          </a:p>
          <a:p>
            <a:pPr indent="-317500" lvl="0" marL="457200" rtl="0" algn="l">
              <a:spcBef>
                <a:spcPts val="0"/>
              </a:spcBef>
              <a:spcAft>
                <a:spcPts val="0"/>
              </a:spcAft>
              <a:buSzPts val="1400"/>
              <a:buChar char="-"/>
            </a:pPr>
            <a:r>
              <a:rPr lang="fr-FR"/>
              <a:t>Pour remédier à ce problème, on peut entraîner un modèle avec la base labellisée, puis on réapplique ce modèle. </a:t>
            </a:r>
            <a:endParaRPr/>
          </a:p>
          <a:p>
            <a:pPr indent="-304800" lvl="1" marL="914400" rtl="0" algn="l">
              <a:spcBef>
                <a:spcPts val="0"/>
              </a:spcBef>
              <a:spcAft>
                <a:spcPts val="0"/>
              </a:spcAft>
              <a:buSzPts val="1200"/>
              <a:buChar char="-"/>
            </a:pPr>
            <a:r>
              <a:rPr lang="fr-FR"/>
              <a:t>On pourra examiner les scores élevés pour lesquels le label était initialisée négatif. Après vérification, nous pourrons confirmer s’il s’agit des faux négatifs et ainsi changer son label. </a:t>
            </a:r>
            <a:endParaRPr/>
          </a:p>
          <a:p>
            <a:pPr indent="-304800" lvl="1" marL="914400" rtl="0" algn="l">
              <a:spcBef>
                <a:spcPts val="0"/>
              </a:spcBef>
              <a:spcAft>
                <a:spcPts val="0"/>
              </a:spcAft>
              <a:buSzPts val="1200"/>
              <a:buChar char="-"/>
            </a:pPr>
            <a:r>
              <a:rPr lang="fr-FR"/>
              <a:t>On fait de même pour les classes positives avec scores faibles.</a:t>
            </a:r>
            <a:endParaRPr/>
          </a:p>
          <a:p>
            <a:pPr indent="-304800" lvl="1" marL="914400" rtl="0" algn="l">
              <a:spcBef>
                <a:spcPts val="0"/>
              </a:spcBef>
              <a:spcAft>
                <a:spcPts val="0"/>
              </a:spcAft>
              <a:buSzPts val="1200"/>
              <a:buChar char="-"/>
            </a:pPr>
            <a:r>
              <a:rPr lang="fr-FR"/>
              <a:t>Pourquoi ce processus pourrait fonctionner ? </a:t>
            </a:r>
            <a:endParaRPr/>
          </a:p>
        </p:txBody>
      </p:sp>
      <p:sp>
        <p:nvSpPr>
          <p:cNvPr id="527" name="Google Shape;527;p59"/>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Approche méthodologique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0"/>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Machine learning classique - classification et régression</a:t>
            </a:r>
            <a:endParaRPr/>
          </a:p>
        </p:txBody>
      </p:sp>
      <p:sp>
        <p:nvSpPr>
          <p:cNvPr id="534" name="Google Shape;534;p60"/>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Preprocessing de textes</a:t>
            </a:r>
            <a:endParaRPr/>
          </a:p>
          <a:p>
            <a:pPr indent="-317500" lvl="0" marL="457200" rtl="0" algn="l">
              <a:spcBef>
                <a:spcPts val="1000"/>
              </a:spcBef>
              <a:spcAft>
                <a:spcPts val="0"/>
              </a:spcAft>
              <a:buSzPts val="1400"/>
              <a:buChar char="-"/>
            </a:pPr>
            <a:r>
              <a:rPr lang="fr-FR" u="sng">
                <a:solidFill>
                  <a:schemeClr val="hlink"/>
                </a:solidFill>
                <a:hlinkClick r:id="rId3"/>
              </a:rPr>
              <a:t>https://scikit-learn.org/stable/modules/generated/sklearn.feature_extraction.text.TfidfVectorizer.html</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fr-FR"/>
              <a:t>Modèles de machine learning</a:t>
            </a:r>
            <a:endParaRPr/>
          </a:p>
          <a:p>
            <a:pPr indent="-317500" lvl="0" marL="457200" rtl="0" algn="l">
              <a:spcBef>
                <a:spcPts val="1000"/>
              </a:spcBef>
              <a:spcAft>
                <a:spcPts val="0"/>
              </a:spcAft>
              <a:buSzPts val="1400"/>
              <a:buChar char="-"/>
            </a:pPr>
            <a:r>
              <a:rPr lang="fr-FR" u="sng">
                <a:solidFill>
                  <a:schemeClr val="hlink"/>
                </a:solidFill>
                <a:hlinkClick r:id="rId4"/>
              </a:rPr>
              <a:t>https://pypi.org/project/lazypredict/</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 type="body"/>
          </p:nvPr>
        </p:nvSpPr>
        <p:spPr>
          <a:xfrm>
            <a:off x="417625" y="783425"/>
            <a:ext cx="8308800" cy="4016100"/>
          </a:xfrm>
          <a:prstGeom prst="rect">
            <a:avLst/>
          </a:prstGeom>
          <a:noFill/>
          <a:ln>
            <a:noFill/>
          </a:ln>
        </p:spPr>
        <p:txBody>
          <a:bodyPr anchorCtr="0" anchor="t" bIns="38475" lIns="62300" spcFirstLastPara="1" rIns="31150" wrap="square" tIns="38475">
            <a:noAutofit/>
          </a:bodyPr>
          <a:lstStyle/>
          <a:p>
            <a:pPr indent="0" lvl="0" marL="38100" rtl="0" algn="l">
              <a:lnSpc>
                <a:spcPct val="90000"/>
              </a:lnSpc>
              <a:spcBef>
                <a:spcPts val="1000"/>
              </a:spcBef>
              <a:spcAft>
                <a:spcPts val="0"/>
              </a:spcAft>
              <a:buSzPts val="2500"/>
              <a:buNone/>
            </a:pPr>
            <a:r>
              <a:rPr lang="fr-FR" sz="1700"/>
              <a:t>1 </a:t>
            </a:r>
            <a:r>
              <a:rPr lang="fr-FR" sz="1700">
                <a:solidFill>
                  <a:schemeClr val="accent6"/>
                </a:solidFill>
              </a:rPr>
              <a:t>|</a:t>
            </a:r>
            <a:r>
              <a:rPr lang="fr-FR" sz="1700"/>
              <a:t> Présentation générale du projet et des données</a:t>
            </a:r>
            <a:endParaRPr/>
          </a:p>
          <a:p>
            <a:pPr indent="0" lvl="1" marL="431800" rtl="0" algn="l">
              <a:lnSpc>
                <a:spcPct val="100000"/>
              </a:lnSpc>
              <a:spcBef>
                <a:spcPts val="1000"/>
              </a:spcBef>
              <a:spcAft>
                <a:spcPts val="0"/>
              </a:spcAft>
              <a:buSzPts val="2500"/>
              <a:buNone/>
            </a:pPr>
            <a:r>
              <a:rPr lang="fr-FR" sz="1600"/>
              <a:t>1.1 </a:t>
            </a:r>
            <a:r>
              <a:rPr lang="fr-FR" sz="1600">
                <a:solidFill>
                  <a:schemeClr val="accent6"/>
                </a:solidFill>
              </a:rPr>
              <a:t>| </a:t>
            </a:r>
            <a:r>
              <a:rPr lang="fr-FR" sz="1600"/>
              <a:t>Présentation de la problématique</a:t>
            </a:r>
            <a:endParaRPr/>
          </a:p>
          <a:p>
            <a:pPr indent="0" lvl="1" marL="431800" rtl="0" algn="l">
              <a:lnSpc>
                <a:spcPct val="100000"/>
              </a:lnSpc>
              <a:spcBef>
                <a:spcPts val="1000"/>
              </a:spcBef>
              <a:spcAft>
                <a:spcPts val="0"/>
              </a:spcAft>
              <a:buSzPts val="2500"/>
              <a:buNone/>
            </a:pPr>
            <a:r>
              <a:rPr lang="fr-FR" sz="1600"/>
              <a:t>1.2 </a:t>
            </a:r>
            <a:r>
              <a:rPr lang="fr-FR" sz="1600">
                <a:solidFill>
                  <a:schemeClr val="accent6"/>
                </a:solidFill>
              </a:rPr>
              <a:t>|</a:t>
            </a:r>
            <a:r>
              <a:rPr lang="fr-FR" sz="1600"/>
              <a:t> Présentation des données</a:t>
            </a:r>
            <a:endParaRPr/>
          </a:p>
          <a:p>
            <a:pPr indent="0" lvl="1" marL="431800" rtl="0" algn="l">
              <a:lnSpc>
                <a:spcPct val="100000"/>
              </a:lnSpc>
              <a:spcBef>
                <a:spcPts val="1000"/>
              </a:spcBef>
              <a:spcAft>
                <a:spcPts val="0"/>
              </a:spcAft>
              <a:buSzPts val="2500"/>
              <a:buNone/>
            </a:pPr>
            <a:r>
              <a:rPr lang="fr-FR" sz="1600"/>
              <a:t>1.3 </a:t>
            </a:r>
            <a:r>
              <a:rPr lang="fr-FR" sz="1600">
                <a:solidFill>
                  <a:schemeClr val="accent6"/>
                </a:solidFill>
              </a:rPr>
              <a:t>|</a:t>
            </a:r>
            <a:r>
              <a:rPr lang="fr-FR" sz="1600"/>
              <a:t> Exploration et nettoyage des données</a:t>
            </a:r>
            <a:endParaRPr/>
          </a:p>
          <a:p>
            <a:pPr indent="0" lvl="1" marL="431800" rtl="0" algn="l">
              <a:lnSpc>
                <a:spcPct val="90000"/>
              </a:lnSpc>
              <a:spcBef>
                <a:spcPts val="1000"/>
              </a:spcBef>
              <a:spcAft>
                <a:spcPts val="0"/>
              </a:spcAft>
              <a:buSzPts val="2500"/>
              <a:buNone/>
            </a:pPr>
            <a:r>
              <a:t/>
            </a:r>
            <a:endParaRPr/>
          </a:p>
          <a:p>
            <a:pPr indent="0" lvl="0" marL="38100" rtl="0" algn="l">
              <a:lnSpc>
                <a:spcPct val="90000"/>
              </a:lnSpc>
              <a:spcBef>
                <a:spcPts val="0"/>
              </a:spcBef>
              <a:spcAft>
                <a:spcPts val="0"/>
              </a:spcAft>
              <a:buSzPts val="2500"/>
              <a:buNone/>
            </a:pPr>
            <a:r>
              <a:rPr lang="fr-FR" sz="1700"/>
              <a:t>3 </a:t>
            </a:r>
            <a:r>
              <a:rPr lang="fr-FR" sz="1700">
                <a:solidFill>
                  <a:schemeClr val="accent6"/>
                </a:solidFill>
              </a:rPr>
              <a:t>| </a:t>
            </a:r>
            <a:r>
              <a:rPr lang="fr-FR" sz="1700"/>
              <a:t>Feature engineering et modélisation</a:t>
            </a:r>
            <a:endParaRPr/>
          </a:p>
          <a:p>
            <a:pPr indent="0" lvl="1" marL="431800" rtl="0" algn="l">
              <a:lnSpc>
                <a:spcPct val="100000"/>
              </a:lnSpc>
              <a:spcBef>
                <a:spcPts val="1000"/>
              </a:spcBef>
              <a:spcAft>
                <a:spcPts val="0"/>
              </a:spcAft>
              <a:buSzPts val="2500"/>
              <a:buNone/>
            </a:pPr>
            <a:r>
              <a:rPr lang="fr-FR" sz="1600"/>
              <a:t>2.1 </a:t>
            </a:r>
            <a:r>
              <a:rPr lang="fr-FR" sz="1600">
                <a:solidFill>
                  <a:schemeClr val="accent6"/>
                </a:solidFill>
              </a:rPr>
              <a:t>|</a:t>
            </a:r>
            <a:r>
              <a:rPr lang="fr-FR" sz="1600"/>
              <a:t> Création de nouvelles variables</a:t>
            </a:r>
            <a:endParaRPr/>
          </a:p>
          <a:p>
            <a:pPr indent="0" lvl="1" marL="431800" rtl="0" algn="l">
              <a:lnSpc>
                <a:spcPct val="100000"/>
              </a:lnSpc>
              <a:spcBef>
                <a:spcPts val="1000"/>
              </a:spcBef>
              <a:spcAft>
                <a:spcPts val="0"/>
              </a:spcAft>
              <a:buSzPts val="2500"/>
              <a:buNone/>
            </a:pPr>
            <a:r>
              <a:rPr lang="fr-FR" sz="1600"/>
              <a:t>2.2 </a:t>
            </a:r>
            <a:r>
              <a:rPr lang="fr-FR" sz="1600">
                <a:solidFill>
                  <a:schemeClr val="accent6"/>
                </a:solidFill>
              </a:rPr>
              <a:t>|</a:t>
            </a:r>
            <a:r>
              <a:rPr lang="fr-FR" sz="1600"/>
              <a:t> Construction des modèles prédictifs et comparaison</a:t>
            </a:r>
            <a:endParaRPr/>
          </a:p>
          <a:p>
            <a:pPr indent="0" lvl="1" marL="431800" rtl="0" algn="l">
              <a:lnSpc>
                <a:spcPct val="90000"/>
              </a:lnSpc>
              <a:spcBef>
                <a:spcPts val="1000"/>
              </a:spcBef>
              <a:spcAft>
                <a:spcPts val="0"/>
              </a:spcAft>
              <a:buSzPts val="2500"/>
              <a:buNone/>
            </a:pPr>
            <a:r>
              <a:t/>
            </a:r>
            <a:endParaRPr sz="1600"/>
          </a:p>
          <a:p>
            <a:pPr indent="0" lvl="0" marL="38100" rtl="0" algn="l">
              <a:lnSpc>
                <a:spcPct val="90000"/>
              </a:lnSpc>
              <a:spcBef>
                <a:spcPts val="0"/>
              </a:spcBef>
              <a:spcAft>
                <a:spcPts val="0"/>
              </a:spcAft>
              <a:buSzPts val="2500"/>
              <a:buNone/>
            </a:pPr>
            <a:r>
              <a:rPr lang="fr-FR" sz="1700"/>
              <a:t>4 </a:t>
            </a:r>
            <a:r>
              <a:rPr lang="fr-FR" sz="1700">
                <a:solidFill>
                  <a:schemeClr val="accent6"/>
                </a:solidFill>
              </a:rPr>
              <a:t>|</a:t>
            </a:r>
            <a:r>
              <a:rPr lang="fr-FR" sz="1700"/>
              <a:t> Interprétation des résultats</a:t>
            </a:r>
            <a:endParaRPr/>
          </a:p>
          <a:p>
            <a:pPr indent="0" lvl="1" marL="431800" rtl="0" algn="l">
              <a:lnSpc>
                <a:spcPct val="100000"/>
              </a:lnSpc>
              <a:spcBef>
                <a:spcPts val="1000"/>
              </a:spcBef>
              <a:spcAft>
                <a:spcPts val="0"/>
              </a:spcAft>
              <a:buSzPts val="2500"/>
              <a:buNone/>
            </a:pPr>
            <a:r>
              <a:rPr lang="fr-FR" sz="1600"/>
              <a:t>3.1 </a:t>
            </a:r>
            <a:r>
              <a:rPr lang="fr-FR" sz="1600">
                <a:solidFill>
                  <a:schemeClr val="accent6"/>
                </a:solidFill>
              </a:rPr>
              <a:t>|</a:t>
            </a:r>
            <a:r>
              <a:rPr lang="fr-FR" sz="1600"/>
              <a:t> Importance des variables</a:t>
            </a:r>
            <a:endParaRPr/>
          </a:p>
          <a:p>
            <a:pPr indent="0" lvl="1" marL="431800" rtl="0" algn="l">
              <a:lnSpc>
                <a:spcPct val="100000"/>
              </a:lnSpc>
              <a:spcBef>
                <a:spcPts val="1000"/>
              </a:spcBef>
              <a:spcAft>
                <a:spcPts val="0"/>
              </a:spcAft>
              <a:buSzPts val="2500"/>
              <a:buNone/>
            </a:pPr>
            <a:r>
              <a:rPr lang="fr-FR" sz="1600"/>
              <a:t>3.3 </a:t>
            </a:r>
            <a:r>
              <a:rPr lang="fr-FR" sz="1600">
                <a:solidFill>
                  <a:schemeClr val="accent6"/>
                </a:solidFill>
              </a:rPr>
              <a:t>|</a:t>
            </a:r>
            <a:r>
              <a:rPr lang="fr-FR" sz="1600"/>
              <a:t> Conclusion sur l’utilisation des modèles</a:t>
            </a:r>
            <a:endParaRPr/>
          </a:p>
        </p:txBody>
      </p:sp>
      <p:sp>
        <p:nvSpPr>
          <p:cNvPr id="88" name="Google Shape;88;p16"/>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sz="2200"/>
              <a:t>Exemple de s</a:t>
            </a:r>
            <a:r>
              <a:rPr lang="fr-FR" sz="2200"/>
              <a:t>ommaire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1"/>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Analyse des erreurs</a:t>
            </a:r>
            <a:endParaRPr/>
          </a:p>
        </p:txBody>
      </p:sp>
      <p:sp>
        <p:nvSpPr>
          <p:cNvPr id="541" name="Google Shape;541;p61"/>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Afficher et analyser les observations pour lesquelles le modèle s’est le plus trompé.</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2"/>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3.3</a:t>
            </a:r>
            <a:endParaRPr/>
          </a:p>
        </p:txBody>
      </p:sp>
      <p:sp>
        <p:nvSpPr>
          <p:cNvPr id="547" name="Google Shape;547;p62"/>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Prédiction de la note</a:t>
            </a:r>
            <a:endParaRPr>
              <a:solidFill>
                <a:schemeClr val="accent6"/>
              </a:solidFill>
            </a:endParaRPr>
          </a:p>
        </p:txBody>
      </p:sp>
      <p:sp>
        <p:nvSpPr>
          <p:cNvPr id="548" name="Google Shape;548;p62"/>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le projet et son contexte</a:t>
            </a:r>
            <a:endParaRPr/>
          </a:p>
          <a:p>
            <a:pPr indent="-279400" lvl="0" marL="393700" rtl="0" algn="l">
              <a:lnSpc>
                <a:spcPct val="90000"/>
              </a:lnSpc>
              <a:spcBef>
                <a:spcPts val="200"/>
              </a:spcBef>
              <a:spcAft>
                <a:spcPts val="0"/>
              </a:spcAft>
              <a:buSzPts val="1400"/>
              <a:buChar char="▪"/>
            </a:pPr>
            <a:r>
              <a:rPr lang="fr-FR" sz="1600">
                <a:solidFill>
                  <a:schemeClr val="dk1"/>
                </a:solidFill>
              </a:rPr>
              <a:t>Comprendre l’intérêt des modèles prédictifs</a:t>
            </a:r>
            <a:endParaRPr sz="1600">
              <a:solidFill>
                <a:schemeClr val="accent6"/>
              </a:solidFill>
            </a:endParaRPr>
          </a:p>
        </p:txBody>
      </p:sp>
      <p:sp>
        <p:nvSpPr>
          <p:cNvPr id="549" name="Google Shape;549;p62"/>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Classification de textes avec Tensorflow</a:t>
            </a:r>
            <a:endParaRPr/>
          </a:p>
        </p:txBody>
      </p:sp>
      <p:sp>
        <p:nvSpPr>
          <p:cNvPr id="556" name="Google Shape;556;p63"/>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Exemples </a:t>
            </a:r>
            <a:endParaRPr/>
          </a:p>
          <a:p>
            <a:pPr indent="-317500" lvl="0" marL="457200" rtl="0" algn="l">
              <a:spcBef>
                <a:spcPts val="1000"/>
              </a:spcBef>
              <a:spcAft>
                <a:spcPts val="0"/>
              </a:spcAft>
              <a:buSzPts val="1400"/>
              <a:buChar char="-"/>
            </a:pPr>
            <a:r>
              <a:rPr lang="fr-FR" u="sng">
                <a:solidFill>
                  <a:schemeClr val="hlink"/>
                </a:solidFill>
                <a:hlinkClick r:id="rId3"/>
              </a:rPr>
              <a:t>https://www.kaggle.com/code/jeremiahharmsen/tensorflow-hub-for-text-classification</a:t>
            </a:r>
            <a:endParaRPr/>
          </a:p>
          <a:p>
            <a:pPr indent="-317500" lvl="0" marL="457200" rtl="0" algn="l">
              <a:spcBef>
                <a:spcPts val="0"/>
              </a:spcBef>
              <a:spcAft>
                <a:spcPts val="0"/>
              </a:spcAft>
              <a:buSzPts val="1400"/>
              <a:buChar char="-"/>
            </a:pPr>
            <a:r>
              <a:rPr lang="fr-FR" u="sng">
                <a:solidFill>
                  <a:schemeClr val="hlink"/>
                </a:solidFill>
                <a:hlinkClick r:id="rId4"/>
              </a:rPr>
              <a:t>https://github.com/mohamedELBAHA/Text-classification-of-BBC-news-dataset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4"/>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Analyse des erreurs</a:t>
            </a:r>
            <a:endParaRPr/>
          </a:p>
        </p:txBody>
      </p:sp>
      <p:sp>
        <p:nvSpPr>
          <p:cNvPr id="563" name="Google Shape;563;p64"/>
          <p:cNvSpPr txBox="1"/>
          <p:nvPr>
            <p:ph idx="1" type="body"/>
          </p:nvPr>
        </p:nvSpPr>
        <p:spPr>
          <a:xfrm>
            <a:off x="417634" y="1087041"/>
            <a:ext cx="8308800" cy="3206400"/>
          </a:xfrm>
          <a:prstGeom prst="rect">
            <a:avLst/>
          </a:prstGeom>
        </p:spPr>
        <p:txBody>
          <a:bodyPr anchorCtr="0" anchor="t" bIns="38475" lIns="62300" spcFirstLastPara="1" rIns="31150" wrap="square" tIns="38475">
            <a:noAutofit/>
          </a:bodyPr>
          <a:lstStyle/>
          <a:p>
            <a:pPr indent="-317500" lvl="0" marL="457200" rtl="0" algn="l">
              <a:spcBef>
                <a:spcPts val="1000"/>
              </a:spcBef>
              <a:spcAft>
                <a:spcPts val="0"/>
              </a:spcAft>
              <a:buSzPts val="1400"/>
              <a:buChar char="-"/>
            </a:pPr>
            <a:r>
              <a:rPr lang="fr-FR"/>
              <a:t>Afficher et analyser les observations pour lesquelles le modèle s’est le plus trompé.</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5"/>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a:t>
            </a:r>
            <a:r>
              <a:rPr lang="fr-FR"/>
              <a:t>lassification de sentiment des avis IMBD (1/)</a:t>
            </a:r>
            <a:endParaRPr/>
          </a:p>
        </p:txBody>
      </p:sp>
      <p:sp>
        <p:nvSpPr>
          <p:cNvPr id="570" name="Google Shape;570;p65"/>
          <p:cNvSpPr txBox="1"/>
          <p:nvPr>
            <p:ph idx="1" type="body"/>
          </p:nvPr>
        </p:nvSpPr>
        <p:spPr>
          <a:xfrm>
            <a:off x="417625" y="1087050"/>
            <a:ext cx="6966900" cy="897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On peut observer les deux polarités avec des embeddings</a:t>
            </a:r>
            <a:endParaRPr/>
          </a:p>
          <a:p>
            <a:pPr indent="0" lvl="0" marL="0" rtl="0" algn="l">
              <a:spcBef>
                <a:spcPts val="1000"/>
              </a:spcBef>
              <a:spcAft>
                <a:spcPts val="0"/>
              </a:spcAft>
              <a:buNone/>
            </a:pPr>
            <a:r>
              <a:t/>
            </a:r>
            <a:endParaRPr/>
          </a:p>
        </p:txBody>
      </p:sp>
      <p:pic>
        <p:nvPicPr>
          <p:cNvPr id="571" name="Google Shape;571;p65"/>
          <p:cNvPicPr preferRelativeResize="0"/>
          <p:nvPr/>
        </p:nvPicPr>
        <p:blipFill rotWithShape="1">
          <a:blip r:embed="rId3">
            <a:alphaModFix/>
          </a:blip>
          <a:srcRect b="0" l="6696" r="34407" t="20089"/>
          <a:stretch/>
        </p:blipFill>
        <p:spPr>
          <a:xfrm>
            <a:off x="1752500" y="2300875"/>
            <a:ext cx="2979423" cy="2565400"/>
          </a:xfrm>
          <a:prstGeom prst="rect">
            <a:avLst/>
          </a:prstGeom>
          <a:noFill/>
          <a:ln>
            <a:noFill/>
          </a:ln>
        </p:spPr>
      </p:pic>
      <p:pic>
        <p:nvPicPr>
          <p:cNvPr id="572" name="Google Shape;572;p65"/>
          <p:cNvPicPr preferRelativeResize="0"/>
          <p:nvPr/>
        </p:nvPicPr>
        <p:blipFill rotWithShape="1">
          <a:blip r:embed="rId4">
            <a:alphaModFix/>
          </a:blip>
          <a:srcRect b="0" l="31965" r="33803" t="20760"/>
          <a:stretch/>
        </p:blipFill>
        <p:spPr>
          <a:xfrm>
            <a:off x="3033878" y="2366948"/>
            <a:ext cx="1587074" cy="2331404"/>
          </a:xfrm>
          <a:prstGeom prst="rect">
            <a:avLst/>
          </a:prstGeom>
          <a:noFill/>
          <a:ln>
            <a:noFill/>
          </a:ln>
        </p:spPr>
      </p:pic>
      <p:sp>
        <p:nvSpPr>
          <p:cNvPr id="573" name="Google Shape;573;p65"/>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pic>
        <p:nvPicPr>
          <p:cNvPr id="574" name="Google Shape;574;p65"/>
          <p:cNvPicPr preferRelativeResize="0"/>
          <p:nvPr/>
        </p:nvPicPr>
        <p:blipFill rotWithShape="1">
          <a:blip r:embed="rId5">
            <a:alphaModFix/>
          </a:blip>
          <a:srcRect b="0" l="67442" r="0" t="24202"/>
          <a:stretch/>
        </p:blipFill>
        <p:spPr>
          <a:xfrm>
            <a:off x="327580" y="2389900"/>
            <a:ext cx="1341019" cy="1981351"/>
          </a:xfrm>
          <a:prstGeom prst="rect">
            <a:avLst/>
          </a:prstGeom>
          <a:noFill/>
          <a:ln>
            <a:noFill/>
          </a:ln>
        </p:spPr>
      </p:pic>
      <p:pic>
        <p:nvPicPr>
          <p:cNvPr id="575" name="Google Shape;575;p65"/>
          <p:cNvPicPr preferRelativeResize="0"/>
          <p:nvPr/>
        </p:nvPicPr>
        <p:blipFill rotWithShape="1">
          <a:blip r:embed="rId6">
            <a:alphaModFix/>
          </a:blip>
          <a:srcRect b="0" l="67466" r="0" t="23547"/>
          <a:stretch/>
        </p:blipFill>
        <p:spPr>
          <a:xfrm>
            <a:off x="4762725" y="2380045"/>
            <a:ext cx="1378899" cy="2056505"/>
          </a:xfrm>
          <a:prstGeom prst="rect">
            <a:avLst/>
          </a:prstGeom>
          <a:noFill/>
          <a:ln>
            <a:noFill/>
          </a:ln>
        </p:spPr>
      </p:pic>
      <p:pic>
        <p:nvPicPr>
          <p:cNvPr id="576" name="Google Shape;576;p65"/>
          <p:cNvPicPr preferRelativeResize="0"/>
          <p:nvPr/>
        </p:nvPicPr>
        <p:blipFill rotWithShape="1">
          <a:blip r:embed="rId7">
            <a:alphaModFix/>
          </a:blip>
          <a:srcRect b="0" l="25317" r="0" t="5069"/>
          <a:stretch/>
        </p:blipFill>
        <p:spPr>
          <a:xfrm>
            <a:off x="6601625" y="2979058"/>
            <a:ext cx="2256698" cy="1820367"/>
          </a:xfrm>
          <a:prstGeom prst="rect">
            <a:avLst/>
          </a:prstGeom>
          <a:noFill/>
          <a:ln>
            <a:noFill/>
          </a:ln>
        </p:spPr>
      </p:pic>
      <p:sp>
        <p:nvSpPr>
          <p:cNvPr id="577" name="Google Shape;577;p65"/>
          <p:cNvSpPr/>
          <p:nvPr/>
        </p:nvSpPr>
        <p:spPr>
          <a:xfrm>
            <a:off x="2720525" y="3383650"/>
            <a:ext cx="313500" cy="1482600"/>
          </a:xfrm>
          <a:prstGeom prst="rect">
            <a:avLst/>
          </a:prstGeom>
          <a:noFill/>
          <a:ln cap="flat" cmpd="sng" w="9525">
            <a:solidFill>
              <a:srgbClr val="7464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 name="Google Shape;578;p65"/>
          <p:cNvCxnSpPr>
            <a:stCxn id="577" idx="3"/>
            <a:endCxn id="576" idx="1"/>
          </p:cNvCxnSpPr>
          <p:nvPr/>
        </p:nvCxnSpPr>
        <p:spPr>
          <a:xfrm flipH="1" rot="10800000">
            <a:off x="3034025" y="3889150"/>
            <a:ext cx="3567600" cy="235800"/>
          </a:xfrm>
          <a:prstGeom prst="straightConnector1">
            <a:avLst/>
          </a:prstGeom>
          <a:noFill/>
          <a:ln cap="flat" cmpd="sng" w="9525">
            <a:solidFill>
              <a:srgbClr val="746458"/>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66"/>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Classification de sentiment des avis IMBD (1/)</a:t>
            </a:r>
            <a:endParaRPr/>
          </a:p>
        </p:txBody>
      </p:sp>
      <p:sp>
        <p:nvSpPr>
          <p:cNvPr id="585" name="Google Shape;585;p66"/>
          <p:cNvSpPr txBox="1"/>
          <p:nvPr>
            <p:ph idx="1" type="body"/>
          </p:nvPr>
        </p:nvSpPr>
        <p:spPr>
          <a:xfrm>
            <a:off x="417625" y="1087050"/>
            <a:ext cx="6966900" cy="897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On peut observer les deux polarités avec des embeddings</a:t>
            </a:r>
            <a:endParaRPr/>
          </a:p>
          <a:p>
            <a:pPr indent="0" lvl="0" marL="0" rtl="0" algn="l">
              <a:spcBef>
                <a:spcPts val="1000"/>
              </a:spcBef>
              <a:spcAft>
                <a:spcPts val="0"/>
              </a:spcAft>
              <a:buNone/>
            </a:pPr>
            <a:r>
              <a:t/>
            </a:r>
            <a:endParaRPr/>
          </a:p>
        </p:txBody>
      </p:sp>
      <p:pic>
        <p:nvPicPr>
          <p:cNvPr id="586" name="Google Shape;586;p66"/>
          <p:cNvPicPr preferRelativeResize="0"/>
          <p:nvPr/>
        </p:nvPicPr>
        <p:blipFill rotWithShape="1">
          <a:blip r:embed="rId3">
            <a:alphaModFix/>
          </a:blip>
          <a:srcRect b="0" l="6696" r="34407" t="20089"/>
          <a:stretch/>
        </p:blipFill>
        <p:spPr>
          <a:xfrm>
            <a:off x="3200300" y="2300875"/>
            <a:ext cx="2979423" cy="2565400"/>
          </a:xfrm>
          <a:prstGeom prst="rect">
            <a:avLst/>
          </a:prstGeom>
          <a:noFill/>
          <a:ln>
            <a:noFill/>
          </a:ln>
        </p:spPr>
      </p:pic>
      <p:pic>
        <p:nvPicPr>
          <p:cNvPr id="587" name="Google Shape;587;p66"/>
          <p:cNvPicPr preferRelativeResize="0"/>
          <p:nvPr/>
        </p:nvPicPr>
        <p:blipFill rotWithShape="1">
          <a:blip r:embed="rId4">
            <a:alphaModFix/>
          </a:blip>
          <a:srcRect b="0" l="31965" r="33803" t="20760"/>
          <a:stretch/>
        </p:blipFill>
        <p:spPr>
          <a:xfrm>
            <a:off x="4481678" y="2366948"/>
            <a:ext cx="1587074" cy="2331404"/>
          </a:xfrm>
          <a:prstGeom prst="rect">
            <a:avLst/>
          </a:prstGeom>
          <a:noFill/>
          <a:ln>
            <a:noFill/>
          </a:ln>
        </p:spPr>
      </p:pic>
      <p:sp>
        <p:nvSpPr>
          <p:cNvPr id="588" name="Google Shape;588;p66"/>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pic>
        <p:nvPicPr>
          <p:cNvPr id="589" name="Google Shape;589;p66"/>
          <p:cNvPicPr preferRelativeResize="0"/>
          <p:nvPr/>
        </p:nvPicPr>
        <p:blipFill rotWithShape="1">
          <a:blip r:embed="rId3">
            <a:alphaModFix/>
          </a:blip>
          <a:srcRect b="0" l="65408" r="0" t="24069"/>
          <a:stretch/>
        </p:blipFill>
        <p:spPr>
          <a:xfrm>
            <a:off x="303100" y="2495550"/>
            <a:ext cx="1422377" cy="1981351"/>
          </a:xfrm>
          <a:prstGeom prst="rect">
            <a:avLst/>
          </a:prstGeom>
          <a:noFill/>
          <a:ln>
            <a:noFill/>
          </a:ln>
        </p:spPr>
      </p:pic>
      <p:pic>
        <p:nvPicPr>
          <p:cNvPr id="590" name="Google Shape;590;p66"/>
          <p:cNvPicPr preferRelativeResize="0"/>
          <p:nvPr/>
        </p:nvPicPr>
        <p:blipFill rotWithShape="1">
          <a:blip r:embed="rId5">
            <a:alphaModFix/>
          </a:blip>
          <a:srcRect b="0" l="67442" r="0" t="24202"/>
          <a:stretch/>
        </p:blipFill>
        <p:spPr>
          <a:xfrm>
            <a:off x="1792380" y="2495550"/>
            <a:ext cx="1341019" cy="1981351"/>
          </a:xfrm>
          <a:prstGeom prst="rect">
            <a:avLst/>
          </a:prstGeom>
          <a:noFill/>
          <a:ln>
            <a:noFill/>
          </a:ln>
        </p:spPr>
      </p:pic>
      <p:pic>
        <p:nvPicPr>
          <p:cNvPr id="591" name="Google Shape;591;p66"/>
          <p:cNvPicPr preferRelativeResize="0"/>
          <p:nvPr/>
        </p:nvPicPr>
        <p:blipFill rotWithShape="1">
          <a:blip r:embed="rId6">
            <a:alphaModFix/>
          </a:blip>
          <a:srcRect b="0" l="67466" r="0" t="23547"/>
          <a:stretch/>
        </p:blipFill>
        <p:spPr>
          <a:xfrm>
            <a:off x="7505925" y="2380045"/>
            <a:ext cx="1378899" cy="2056505"/>
          </a:xfrm>
          <a:prstGeom prst="rect">
            <a:avLst/>
          </a:prstGeom>
          <a:noFill/>
          <a:ln>
            <a:noFill/>
          </a:ln>
        </p:spPr>
      </p:pic>
      <p:pic>
        <p:nvPicPr>
          <p:cNvPr id="592" name="Google Shape;592;p66"/>
          <p:cNvPicPr preferRelativeResize="0"/>
          <p:nvPr/>
        </p:nvPicPr>
        <p:blipFill rotWithShape="1">
          <a:blip r:embed="rId4">
            <a:alphaModFix/>
          </a:blip>
          <a:srcRect b="0" l="66069" r="0" t="23681"/>
          <a:stretch/>
        </p:blipFill>
        <p:spPr>
          <a:xfrm>
            <a:off x="6011300" y="2393156"/>
            <a:ext cx="1422377" cy="203029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67"/>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Exemple : classification de sentiment base IMBD</a:t>
            </a:r>
            <a:endParaRPr/>
          </a:p>
        </p:txBody>
      </p:sp>
      <p:sp>
        <p:nvSpPr>
          <p:cNvPr id="599" name="Google Shape;599;p67"/>
          <p:cNvSpPr txBox="1"/>
          <p:nvPr>
            <p:ph idx="1" type="body"/>
          </p:nvPr>
        </p:nvSpPr>
        <p:spPr>
          <a:xfrm>
            <a:off x="417626" y="1087050"/>
            <a:ext cx="25731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On peut observer les deux polarités avec des embeddings</a:t>
            </a:r>
            <a:endParaRPr/>
          </a:p>
        </p:txBody>
      </p:sp>
      <p:pic>
        <p:nvPicPr>
          <p:cNvPr id="600" name="Google Shape;600;p67"/>
          <p:cNvPicPr preferRelativeResize="0"/>
          <p:nvPr/>
        </p:nvPicPr>
        <p:blipFill rotWithShape="1">
          <a:blip r:embed="rId3">
            <a:alphaModFix/>
          </a:blip>
          <a:srcRect b="0" l="6699" r="0" t="24069"/>
          <a:stretch/>
        </p:blipFill>
        <p:spPr>
          <a:xfrm>
            <a:off x="3055300" y="1789725"/>
            <a:ext cx="4280674" cy="2210775"/>
          </a:xfrm>
          <a:prstGeom prst="rect">
            <a:avLst/>
          </a:prstGeom>
          <a:noFill/>
          <a:ln>
            <a:noFill/>
          </a:ln>
        </p:spPr>
      </p:pic>
      <p:pic>
        <p:nvPicPr>
          <p:cNvPr id="601" name="Google Shape;601;p67"/>
          <p:cNvPicPr preferRelativeResize="0"/>
          <p:nvPr/>
        </p:nvPicPr>
        <p:blipFill rotWithShape="1">
          <a:blip r:embed="rId4">
            <a:alphaModFix/>
          </a:blip>
          <a:srcRect b="0" l="67442" r="0" t="24202"/>
          <a:stretch/>
        </p:blipFill>
        <p:spPr>
          <a:xfrm>
            <a:off x="7400625" y="1789725"/>
            <a:ext cx="1496300" cy="2210775"/>
          </a:xfrm>
          <a:prstGeom prst="rect">
            <a:avLst/>
          </a:prstGeom>
          <a:noFill/>
          <a:ln>
            <a:noFill/>
          </a:ln>
        </p:spPr>
      </p:pic>
      <p:sp>
        <p:nvSpPr>
          <p:cNvPr id="602" name="Google Shape;602;p67"/>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7" name="Shape 607"/>
        <p:cNvGrpSpPr/>
        <p:nvPr/>
      </p:nvGrpSpPr>
      <p:grpSpPr>
        <a:xfrm>
          <a:off x="0" y="0"/>
          <a:ext cx="0" cy="0"/>
          <a:chOff x="0" y="0"/>
          <a:chExt cx="0" cy="0"/>
        </a:xfrm>
      </p:grpSpPr>
      <p:sp>
        <p:nvSpPr>
          <p:cNvPr id="608" name="Google Shape;608;p68"/>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t/>
            </a:r>
            <a:endParaRPr/>
          </a:p>
        </p:txBody>
      </p:sp>
      <p:sp>
        <p:nvSpPr>
          <p:cNvPr id="609" name="Google Shape;609;p68"/>
          <p:cNvSpPr txBox="1"/>
          <p:nvPr>
            <p:ph idx="1" type="body"/>
          </p:nvPr>
        </p:nvSpPr>
        <p:spPr>
          <a:xfrm>
            <a:off x="417630" y="1087050"/>
            <a:ext cx="33369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Analyse des embeddings qui contribuent au sentiment négatif.</a:t>
            </a:r>
            <a:endParaRPr/>
          </a:p>
        </p:txBody>
      </p:sp>
      <p:pic>
        <p:nvPicPr>
          <p:cNvPr id="610" name="Google Shape;610;p68"/>
          <p:cNvPicPr preferRelativeResize="0"/>
          <p:nvPr/>
        </p:nvPicPr>
        <p:blipFill rotWithShape="1">
          <a:blip r:embed="rId3">
            <a:alphaModFix/>
          </a:blip>
          <a:srcRect b="0" l="67466" r="0" t="23547"/>
          <a:stretch/>
        </p:blipFill>
        <p:spPr>
          <a:xfrm>
            <a:off x="7437300" y="1887570"/>
            <a:ext cx="1378899" cy="2056505"/>
          </a:xfrm>
          <a:prstGeom prst="rect">
            <a:avLst/>
          </a:prstGeom>
          <a:noFill/>
          <a:ln>
            <a:noFill/>
          </a:ln>
        </p:spPr>
      </p:pic>
      <p:pic>
        <p:nvPicPr>
          <p:cNvPr id="611" name="Google Shape;611;p68"/>
          <p:cNvPicPr preferRelativeResize="0"/>
          <p:nvPr/>
        </p:nvPicPr>
        <p:blipFill rotWithShape="1">
          <a:blip r:embed="rId4">
            <a:alphaModFix/>
          </a:blip>
          <a:srcRect b="0" l="6594" r="0" t="23681"/>
          <a:stretch/>
        </p:blipFill>
        <p:spPr>
          <a:xfrm>
            <a:off x="3282800" y="1887575"/>
            <a:ext cx="4043799" cy="2096775"/>
          </a:xfrm>
          <a:prstGeom prst="rect">
            <a:avLst/>
          </a:prstGeom>
          <a:noFill/>
          <a:ln>
            <a:noFill/>
          </a:ln>
        </p:spPr>
      </p:pic>
      <p:sp>
        <p:nvSpPr>
          <p:cNvPr id="612" name="Google Shape;612;p68"/>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7" name="Shape 617"/>
        <p:cNvGrpSpPr/>
        <p:nvPr/>
      </p:nvGrpSpPr>
      <p:grpSpPr>
        <a:xfrm>
          <a:off x="0" y="0"/>
          <a:ext cx="0" cy="0"/>
          <a:chOff x="0" y="0"/>
          <a:chExt cx="0" cy="0"/>
        </a:xfrm>
      </p:grpSpPr>
      <p:sp>
        <p:nvSpPr>
          <p:cNvPr id="618" name="Google Shape;618;p69"/>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t/>
            </a:r>
            <a:endParaRPr/>
          </a:p>
        </p:txBody>
      </p:sp>
      <p:sp>
        <p:nvSpPr>
          <p:cNvPr id="619" name="Google Shape;619;p69"/>
          <p:cNvSpPr txBox="1"/>
          <p:nvPr>
            <p:ph idx="1" type="body"/>
          </p:nvPr>
        </p:nvSpPr>
        <p:spPr>
          <a:xfrm>
            <a:off x="417629" y="1087050"/>
            <a:ext cx="4658100" cy="3206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Termes qui n’ont pas beaucoup d’impact</a:t>
            </a:r>
            <a:endParaRPr/>
          </a:p>
        </p:txBody>
      </p:sp>
      <p:pic>
        <p:nvPicPr>
          <p:cNvPr id="620" name="Google Shape;620;p69"/>
          <p:cNvPicPr preferRelativeResize="0"/>
          <p:nvPr/>
        </p:nvPicPr>
        <p:blipFill rotWithShape="1">
          <a:blip r:embed="rId3">
            <a:alphaModFix/>
          </a:blip>
          <a:srcRect b="0" l="0" r="0" t="5069"/>
          <a:stretch/>
        </p:blipFill>
        <p:spPr>
          <a:xfrm>
            <a:off x="4731425" y="2010300"/>
            <a:ext cx="3938150" cy="2372524"/>
          </a:xfrm>
          <a:prstGeom prst="rect">
            <a:avLst/>
          </a:prstGeom>
          <a:noFill/>
          <a:ln>
            <a:noFill/>
          </a:ln>
        </p:spPr>
      </p:pic>
      <p:sp>
        <p:nvSpPr>
          <p:cNvPr id="621" name="Google Shape;621;p69"/>
          <p:cNvSpPr/>
          <p:nvPr/>
        </p:nvSpPr>
        <p:spPr>
          <a:xfrm rot="2395733">
            <a:off x="7250737" y="576698"/>
            <a:ext cx="2123906" cy="354804"/>
          </a:xfrm>
          <a:prstGeom prst="rect">
            <a:avLst/>
          </a:prstGeom>
          <a:noFill/>
          <a:ln cap="flat" cmpd="sng" w="28575">
            <a:solidFill>
              <a:srgbClr val="E0412D"/>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fr-FR" sz="1900">
                <a:solidFill>
                  <a:srgbClr val="E0412D"/>
                </a:solidFill>
                <a:latin typeface="Calibri"/>
                <a:ea typeface="Calibri"/>
                <a:cs typeface="Calibri"/>
                <a:sym typeface="Calibri"/>
              </a:rPr>
              <a:t>Illustration</a:t>
            </a:r>
            <a:endParaRPr b="1" sz="1900">
              <a:solidFill>
                <a:srgbClr val="E0412D"/>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0"/>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4</a:t>
            </a:r>
            <a:endParaRPr/>
          </a:p>
        </p:txBody>
      </p:sp>
      <p:sp>
        <p:nvSpPr>
          <p:cNvPr id="628" name="Google Shape;628;p70"/>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Interprétation des modèles/</a:t>
            </a:r>
            <a:endParaRPr/>
          </a:p>
          <a:p>
            <a:pPr indent="0" lvl="0" marL="0" rtl="0" algn="l">
              <a:spcBef>
                <a:spcPts val="200"/>
              </a:spcBef>
              <a:spcAft>
                <a:spcPts val="0"/>
              </a:spcAft>
              <a:buClr>
                <a:srgbClr val="000000"/>
              </a:buClr>
              <a:buSzPts val="3800"/>
              <a:buFont typeface="Arial"/>
              <a:buNone/>
            </a:pPr>
            <a:r>
              <a:rPr lang="fr-FR"/>
              <a:t>Conclusions</a:t>
            </a:r>
            <a:endParaRPr/>
          </a:p>
        </p:txBody>
      </p:sp>
      <p:sp>
        <p:nvSpPr>
          <p:cNvPr id="629" name="Google Shape;629;p70"/>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Thèmes qui expliquer le niveau de satisfaction</a:t>
            </a:r>
            <a:endParaRPr sz="1800"/>
          </a:p>
          <a:p>
            <a:pPr indent="-304800" lvl="0" marL="393700" rtl="0" algn="l">
              <a:lnSpc>
                <a:spcPct val="90000"/>
              </a:lnSpc>
              <a:spcBef>
                <a:spcPts val="200"/>
              </a:spcBef>
              <a:spcAft>
                <a:spcPts val="0"/>
              </a:spcAft>
              <a:buSzPts val="1800"/>
              <a:buChar char="▪"/>
            </a:pPr>
            <a:r>
              <a:rPr lang="fr-FR" sz="1800"/>
              <a:t>Mots-clés/embeddings qui expliquent le niveau de satisfaction</a:t>
            </a:r>
            <a:endParaRPr sz="1800"/>
          </a:p>
          <a:p>
            <a:pPr indent="0" lvl="0" marL="0" rtl="0" algn="l">
              <a:lnSpc>
                <a:spcPct val="90000"/>
              </a:lnSpc>
              <a:spcBef>
                <a:spcPts val="20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Objectif et contexte</a:t>
            </a:r>
            <a:endParaRPr/>
          </a:p>
        </p:txBody>
      </p:sp>
      <p:sp>
        <p:nvSpPr>
          <p:cNvPr id="94" name="Google Shape;94;p17"/>
          <p:cNvSpPr txBox="1"/>
          <p:nvPr>
            <p:ph idx="1" type="body"/>
          </p:nvPr>
        </p:nvSpPr>
        <p:spPr>
          <a:xfrm>
            <a:off x="417625" y="875026"/>
            <a:ext cx="8308800" cy="3418500"/>
          </a:xfrm>
          <a:prstGeom prst="rect">
            <a:avLst/>
          </a:prstGeom>
          <a:noFill/>
          <a:ln>
            <a:noFill/>
          </a:ln>
        </p:spPr>
        <p:txBody>
          <a:bodyPr anchorCtr="0" anchor="t" bIns="38475" lIns="62300" spcFirstLastPara="1" rIns="31150" wrap="square" tIns="38475">
            <a:noAutofit/>
          </a:bodyPr>
          <a:lstStyle/>
          <a:p>
            <a:pPr indent="-292100" lvl="0" marL="393700" rtl="0" algn="l">
              <a:lnSpc>
                <a:spcPct val="90000"/>
              </a:lnSpc>
              <a:spcBef>
                <a:spcPts val="200"/>
              </a:spcBef>
              <a:spcAft>
                <a:spcPts val="0"/>
              </a:spcAft>
              <a:buSzPts val="1600"/>
              <a:buChar char="▪"/>
            </a:pPr>
            <a:r>
              <a:rPr lang="fr-FR" sz="1600"/>
              <a:t>Contexte :</a:t>
            </a:r>
            <a:endParaRPr sz="1600"/>
          </a:p>
          <a:p>
            <a:pPr indent="-279400" lvl="1" marL="787400" rtl="0" algn="l">
              <a:lnSpc>
                <a:spcPct val="90000"/>
              </a:lnSpc>
              <a:spcBef>
                <a:spcPts val="0"/>
              </a:spcBef>
              <a:spcAft>
                <a:spcPts val="0"/>
              </a:spcAft>
              <a:buSzPts val="1400"/>
              <a:buChar char="–"/>
            </a:pPr>
            <a:r>
              <a:rPr lang="fr-FR" sz="1400"/>
              <a:t>Des enquêtes de satisfaction ont été réalisées auprès des clients, une analyse des commentaires libres</a:t>
            </a:r>
            <a:endParaRPr sz="1400"/>
          </a:p>
          <a:p>
            <a:pPr indent="0" lvl="0" marL="787400" rtl="0" algn="l">
              <a:lnSpc>
                <a:spcPct val="90000"/>
              </a:lnSpc>
              <a:spcBef>
                <a:spcPts val="200"/>
              </a:spcBef>
              <a:spcAft>
                <a:spcPts val="0"/>
              </a:spcAft>
              <a:buSzPts val="1400"/>
              <a:buNone/>
            </a:pPr>
            <a:r>
              <a:t/>
            </a:r>
            <a:endParaRPr sz="1600"/>
          </a:p>
          <a:p>
            <a:pPr indent="-292100" lvl="0" marL="393700" rtl="0" algn="l">
              <a:lnSpc>
                <a:spcPct val="90000"/>
              </a:lnSpc>
              <a:spcBef>
                <a:spcPts val="200"/>
              </a:spcBef>
              <a:spcAft>
                <a:spcPts val="0"/>
              </a:spcAft>
              <a:buSzPts val="1600"/>
              <a:buChar char="▪"/>
            </a:pPr>
            <a:r>
              <a:rPr lang="fr-FR" sz="1600"/>
              <a:t>Objectifs :</a:t>
            </a:r>
            <a:endParaRPr sz="1600"/>
          </a:p>
          <a:p>
            <a:pPr indent="-279400" lvl="1" marL="787400" rtl="0" algn="l">
              <a:lnSpc>
                <a:spcPct val="90000"/>
              </a:lnSpc>
              <a:spcBef>
                <a:spcPts val="0"/>
              </a:spcBef>
              <a:spcAft>
                <a:spcPts val="0"/>
              </a:spcAft>
              <a:buSzPts val="1400"/>
              <a:buChar char="–"/>
            </a:pPr>
            <a:r>
              <a:rPr lang="fr-FR" sz="1400"/>
              <a:t>Identifier les thématiques dans les commentaires</a:t>
            </a:r>
            <a:endParaRPr sz="1400"/>
          </a:p>
          <a:p>
            <a:pPr indent="-279400" lvl="1" marL="787400" rtl="0" algn="l">
              <a:lnSpc>
                <a:spcPct val="90000"/>
              </a:lnSpc>
              <a:spcBef>
                <a:spcPts val="0"/>
              </a:spcBef>
              <a:spcAft>
                <a:spcPts val="0"/>
              </a:spcAft>
              <a:buSzPts val="1400"/>
              <a:buChar char="–"/>
            </a:pPr>
            <a:r>
              <a:rPr lang="fr-FR" sz="1400"/>
              <a:t>Comprendre les impacts des thématiques sur le niveau de satisfaction des clients</a:t>
            </a:r>
            <a:endParaRPr sz="1400"/>
          </a:p>
          <a:p>
            <a:pPr indent="0" lvl="0" marL="787400" rtl="0" algn="l">
              <a:lnSpc>
                <a:spcPct val="90000"/>
              </a:lnSpc>
              <a:spcBef>
                <a:spcPts val="200"/>
              </a:spcBef>
              <a:spcAft>
                <a:spcPts val="0"/>
              </a:spcAft>
              <a:buSzPts val="1400"/>
              <a:buNone/>
            </a:pPr>
            <a:r>
              <a:t/>
            </a:r>
            <a:endParaRPr sz="1600"/>
          </a:p>
          <a:p>
            <a:pPr indent="-292100" lvl="0" marL="393700" rtl="0" algn="l">
              <a:lnSpc>
                <a:spcPct val="90000"/>
              </a:lnSpc>
              <a:spcBef>
                <a:spcPts val="200"/>
              </a:spcBef>
              <a:spcAft>
                <a:spcPts val="0"/>
              </a:spcAft>
              <a:buSzPts val="1600"/>
              <a:buChar char="▪"/>
            </a:pPr>
            <a:r>
              <a:rPr lang="fr-FR" sz="1600"/>
              <a:t>Techniques utilisées :</a:t>
            </a:r>
            <a:endParaRPr sz="1600"/>
          </a:p>
          <a:p>
            <a:pPr indent="-279400" lvl="1" marL="787400" rtl="0" algn="l">
              <a:lnSpc>
                <a:spcPct val="90000"/>
              </a:lnSpc>
              <a:spcBef>
                <a:spcPts val="0"/>
              </a:spcBef>
              <a:spcAft>
                <a:spcPts val="0"/>
              </a:spcAft>
              <a:buSzPts val="1400"/>
              <a:buChar char="–"/>
            </a:pPr>
            <a:r>
              <a:rPr lang="fr-FR" sz="1400"/>
              <a:t>Réaliser une analyse exploratoire</a:t>
            </a:r>
            <a:endParaRPr sz="1400"/>
          </a:p>
          <a:p>
            <a:pPr indent="-279400" lvl="1" marL="787400" rtl="0" algn="l">
              <a:lnSpc>
                <a:spcPct val="90000"/>
              </a:lnSpc>
              <a:spcBef>
                <a:spcPts val="0"/>
              </a:spcBef>
              <a:spcAft>
                <a:spcPts val="0"/>
              </a:spcAft>
              <a:buSzPts val="1400"/>
              <a:buChar char="–"/>
            </a:pPr>
            <a:r>
              <a:rPr lang="fr-FR" sz="1400"/>
              <a:t>identifier les thématiques</a:t>
            </a:r>
            <a:endParaRPr sz="1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sp>
        <p:nvSpPr>
          <p:cNvPr id="635" name="Google Shape;635;p71"/>
          <p:cNvSpPr txBox="1"/>
          <p:nvPr>
            <p:ph type="title"/>
          </p:nvPr>
        </p:nvSpPr>
        <p:spPr>
          <a:xfrm>
            <a:off x="417635" y="166688"/>
            <a:ext cx="83082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Shap : données tabulaires</a:t>
            </a:r>
            <a:endParaRPr/>
          </a:p>
        </p:txBody>
      </p:sp>
      <p:pic>
        <p:nvPicPr>
          <p:cNvPr id="636" name="Google Shape;636;p71"/>
          <p:cNvPicPr preferRelativeResize="0"/>
          <p:nvPr/>
        </p:nvPicPr>
        <p:blipFill>
          <a:blip r:embed="rId3">
            <a:alphaModFix/>
          </a:blip>
          <a:stretch>
            <a:fillRect/>
          </a:stretch>
        </p:blipFill>
        <p:spPr>
          <a:xfrm>
            <a:off x="4190575" y="1603898"/>
            <a:ext cx="4584950" cy="3273825"/>
          </a:xfrm>
          <a:prstGeom prst="rect">
            <a:avLst/>
          </a:prstGeom>
          <a:noFill/>
          <a:ln>
            <a:noFill/>
          </a:ln>
        </p:spPr>
      </p:pic>
      <p:pic>
        <p:nvPicPr>
          <p:cNvPr id="637" name="Google Shape;637;p71"/>
          <p:cNvPicPr preferRelativeResize="0"/>
          <p:nvPr/>
        </p:nvPicPr>
        <p:blipFill>
          <a:blip r:embed="rId4">
            <a:alphaModFix/>
          </a:blip>
          <a:stretch>
            <a:fillRect/>
          </a:stretch>
        </p:blipFill>
        <p:spPr>
          <a:xfrm>
            <a:off x="355550" y="826378"/>
            <a:ext cx="3835024" cy="2450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2"/>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Shap : text plot</a:t>
            </a:r>
            <a:endParaRPr/>
          </a:p>
        </p:txBody>
      </p:sp>
      <p:pic>
        <p:nvPicPr>
          <p:cNvPr id="644" name="Google Shape;644;p72"/>
          <p:cNvPicPr preferRelativeResize="0"/>
          <p:nvPr/>
        </p:nvPicPr>
        <p:blipFill>
          <a:blip r:embed="rId3">
            <a:alphaModFix/>
          </a:blip>
          <a:stretch>
            <a:fillRect/>
          </a:stretch>
        </p:blipFill>
        <p:spPr>
          <a:xfrm>
            <a:off x="482300" y="1568851"/>
            <a:ext cx="6063351" cy="2120375"/>
          </a:xfrm>
          <a:prstGeom prst="rect">
            <a:avLst/>
          </a:prstGeom>
          <a:noFill/>
          <a:ln>
            <a:noFill/>
          </a:ln>
        </p:spPr>
      </p:pic>
      <p:pic>
        <p:nvPicPr>
          <p:cNvPr id="645" name="Google Shape;645;p72"/>
          <p:cNvPicPr preferRelativeResize="0"/>
          <p:nvPr/>
        </p:nvPicPr>
        <p:blipFill>
          <a:blip r:embed="rId4">
            <a:alphaModFix/>
          </a:blip>
          <a:stretch>
            <a:fillRect/>
          </a:stretch>
        </p:blipFill>
        <p:spPr>
          <a:xfrm>
            <a:off x="4913400" y="2771599"/>
            <a:ext cx="4085401" cy="2027825"/>
          </a:xfrm>
          <a:prstGeom prst="rect">
            <a:avLst/>
          </a:prstGeom>
          <a:noFill/>
          <a:ln>
            <a:noFill/>
          </a:ln>
        </p:spPr>
      </p:pic>
      <p:sp>
        <p:nvSpPr>
          <p:cNvPr id="646" name="Google Shape;646;p72"/>
          <p:cNvSpPr txBox="1"/>
          <p:nvPr>
            <p:ph idx="1" type="body"/>
          </p:nvPr>
        </p:nvSpPr>
        <p:spPr>
          <a:xfrm>
            <a:off x="417625" y="840501"/>
            <a:ext cx="8308800" cy="5154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https://shap.readthedocs.io/en/latest/example_notebooks/api_examples/plots/text.html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3"/>
          <p:cNvSpPr txBox="1"/>
          <p:nvPr>
            <p:ph type="title"/>
          </p:nvPr>
        </p:nvSpPr>
        <p:spPr>
          <a:xfrm>
            <a:off x="417634" y="166688"/>
            <a:ext cx="8308800" cy="515400"/>
          </a:xfrm>
          <a:prstGeom prst="rect">
            <a:avLst/>
          </a:prstGeom>
        </p:spPr>
        <p:txBody>
          <a:bodyPr anchorCtr="0" anchor="b" bIns="15575" lIns="0" spcFirstLastPara="1" rIns="15575" wrap="square" tIns="38475">
            <a:noAutofit/>
          </a:bodyPr>
          <a:lstStyle/>
          <a:p>
            <a:pPr indent="0" lvl="0" marL="0" rtl="0" algn="l">
              <a:spcBef>
                <a:spcPts val="0"/>
              </a:spcBef>
              <a:spcAft>
                <a:spcPts val="0"/>
              </a:spcAft>
              <a:buNone/>
            </a:pPr>
            <a:r>
              <a:rPr lang="fr-FR"/>
              <a:t>Shap : analyse de sentiments</a:t>
            </a:r>
            <a:endParaRPr/>
          </a:p>
        </p:txBody>
      </p:sp>
      <p:pic>
        <p:nvPicPr>
          <p:cNvPr id="653" name="Google Shape;653;p73"/>
          <p:cNvPicPr preferRelativeResize="0"/>
          <p:nvPr/>
        </p:nvPicPr>
        <p:blipFill>
          <a:blip r:embed="rId3">
            <a:alphaModFix/>
          </a:blip>
          <a:stretch>
            <a:fillRect/>
          </a:stretch>
        </p:blipFill>
        <p:spPr>
          <a:xfrm>
            <a:off x="519225" y="2026932"/>
            <a:ext cx="4280651" cy="2774093"/>
          </a:xfrm>
          <a:prstGeom prst="rect">
            <a:avLst/>
          </a:prstGeom>
          <a:noFill/>
          <a:ln>
            <a:noFill/>
          </a:ln>
        </p:spPr>
      </p:pic>
      <p:pic>
        <p:nvPicPr>
          <p:cNvPr id="654" name="Google Shape;654;p73"/>
          <p:cNvPicPr preferRelativeResize="0"/>
          <p:nvPr/>
        </p:nvPicPr>
        <p:blipFill>
          <a:blip r:embed="rId4">
            <a:alphaModFix/>
          </a:blip>
          <a:stretch>
            <a:fillRect/>
          </a:stretch>
        </p:blipFill>
        <p:spPr>
          <a:xfrm>
            <a:off x="4949625" y="2073088"/>
            <a:ext cx="3944724" cy="2528871"/>
          </a:xfrm>
          <a:prstGeom prst="rect">
            <a:avLst/>
          </a:prstGeom>
          <a:noFill/>
          <a:ln>
            <a:noFill/>
          </a:ln>
        </p:spPr>
      </p:pic>
      <p:sp>
        <p:nvSpPr>
          <p:cNvPr id="655" name="Google Shape;655;p73"/>
          <p:cNvSpPr txBox="1"/>
          <p:nvPr>
            <p:ph idx="1" type="body"/>
          </p:nvPr>
        </p:nvSpPr>
        <p:spPr>
          <a:xfrm>
            <a:off x="417625" y="1087043"/>
            <a:ext cx="8308800" cy="558900"/>
          </a:xfrm>
          <a:prstGeom prst="rect">
            <a:avLst/>
          </a:prstGeom>
        </p:spPr>
        <p:txBody>
          <a:bodyPr anchorCtr="0" anchor="t" bIns="38475" lIns="62300" spcFirstLastPara="1" rIns="31150" wrap="square" tIns="38475">
            <a:noAutofit/>
          </a:bodyPr>
          <a:lstStyle/>
          <a:p>
            <a:pPr indent="0" lvl="0" marL="0" rtl="0" algn="l">
              <a:spcBef>
                <a:spcPts val="1000"/>
              </a:spcBef>
              <a:spcAft>
                <a:spcPts val="0"/>
              </a:spcAft>
              <a:buNone/>
            </a:pPr>
            <a:r>
              <a:rPr lang="fr-FR"/>
              <a:t>https://shap.readthedocs.io/en/latest/text_examples.html</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4"/>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5</a:t>
            </a:r>
            <a:endParaRPr/>
          </a:p>
        </p:txBody>
      </p:sp>
      <p:sp>
        <p:nvSpPr>
          <p:cNvPr id="662" name="Google Shape;662;p74"/>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spcBef>
                <a:spcPts val="200"/>
              </a:spcBef>
              <a:spcAft>
                <a:spcPts val="0"/>
              </a:spcAft>
              <a:buClr>
                <a:srgbClr val="000000"/>
              </a:buClr>
              <a:buSzPts val="3800"/>
              <a:buFont typeface="Arial"/>
              <a:buNone/>
            </a:pPr>
            <a:r>
              <a:rPr lang="fr-FR"/>
              <a:t>Annexes</a:t>
            </a:r>
            <a:endParaRPr/>
          </a:p>
        </p:txBody>
      </p:sp>
      <p:sp>
        <p:nvSpPr>
          <p:cNvPr id="663" name="Google Shape;663;p74"/>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Templates</a:t>
            </a:r>
            <a:endParaRPr sz="1800"/>
          </a:p>
          <a:p>
            <a:pPr indent="0" lvl="0" marL="0" rtl="0" algn="l">
              <a:lnSpc>
                <a:spcPct val="90000"/>
              </a:lnSpc>
              <a:spcBef>
                <a:spcPts val="200"/>
              </a:spcBef>
              <a:spcAft>
                <a:spcPts val="0"/>
              </a:spcAft>
              <a:buNone/>
            </a:pPr>
            <a:r>
              <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5"/>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sp>
        <p:nvSpPr>
          <p:cNvPr id="669" name="Google Shape;669;p75"/>
          <p:cNvSpPr/>
          <p:nvPr/>
        </p:nvSpPr>
        <p:spPr>
          <a:xfrm>
            <a:off x="869255" y="1113588"/>
            <a:ext cx="1470900" cy="7932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FFFFFF"/>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sp>
        <p:nvSpPr>
          <p:cNvPr id="670" name="Google Shape;670;p75"/>
          <p:cNvSpPr/>
          <p:nvPr/>
        </p:nvSpPr>
        <p:spPr>
          <a:xfrm>
            <a:off x="2535823" y="1113588"/>
            <a:ext cx="6076200" cy="7932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 </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671" name="Google Shape;671;p75"/>
          <p:cNvSpPr/>
          <p:nvPr/>
        </p:nvSpPr>
        <p:spPr>
          <a:xfrm>
            <a:off x="869255" y="2094104"/>
            <a:ext cx="1470900" cy="7932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FFFFFF"/>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sp>
        <p:nvSpPr>
          <p:cNvPr id="672" name="Google Shape;672;p75"/>
          <p:cNvSpPr/>
          <p:nvPr/>
        </p:nvSpPr>
        <p:spPr>
          <a:xfrm>
            <a:off x="2535823" y="2094104"/>
            <a:ext cx="6076200" cy="7932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673" name="Google Shape;673;p75"/>
          <p:cNvSpPr/>
          <p:nvPr/>
        </p:nvSpPr>
        <p:spPr>
          <a:xfrm>
            <a:off x="869255" y="3074621"/>
            <a:ext cx="1470900" cy="7932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39550" lIns="93450" spcFirstLastPara="1" rIns="93450"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FFFFFF"/>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sp>
        <p:nvSpPr>
          <p:cNvPr id="674" name="Google Shape;674;p75"/>
          <p:cNvSpPr/>
          <p:nvPr/>
        </p:nvSpPr>
        <p:spPr>
          <a:xfrm>
            <a:off x="2535823" y="3074621"/>
            <a:ext cx="6076200" cy="793200"/>
          </a:xfrm>
          <a:prstGeom prst="rect">
            <a:avLst/>
          </a:prstGeom>
          <a:solidFill>
            <a:srgbClr val="E9E4E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chemeClr val="accent3"/>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pic>
        <p:nvPicPr>
          <p:cNvPr id="675" name="Google Shape;675;p75"/>
          <p:cNvPicPr preferRelativeResize="0"/>
          <p:nvPr/>
        </p:nvPicPr>
        <p:blipFill rotWithShape="1">
          <a:blip r:embed="rId3">
            <a:alphaModFix/>
          </a:blip>
          <a:srcRect b="0" l="0" r="0" t="0"/>
          <a:stretch/>
        </p:blipFill>
        <p:spPr>
          <a:xfrm>
            <a:off x="420087" y="1384603"/>
            <a:ext cx="372016" cy="245565"/>
          </a:xfrm>
          <a:prstGeom prst="rect">
            <a:avLst/>
          </a:prstGeom>
          <a:noFill/>
          <a:ln>
            <a:noFill/>
          </a:ln>
        </p:spPr>
      </p:pic>
      <p:pic>
        <p:nvPicPr>
          <p:cNvPr id="676" name="Google Shape;676;p75"/>
          <p:cNvPicPr preferRelativeResize="0"/>
          <p:nvPr/>
        </p:nvPicPr>
        <p:blipFill rotWithShape="1">
          <a:blip r:embed="rId3">
            <a:alphaModFix/>
          </a:blip>
          <a:srcRect b="0" l="0" r="0" t="0"/>
          <a:stretch/>
        </p:blipFill>
        <p:spPr>
          <a:xfrm>
            <a:off x="420087" y="2354912"/>
            <a:ext cx="372016" cy="245565"/>
          </a:xfrm>
          <a:prstGeom prst="rect">
            <a:avLst/>
          </a:prstGeom>
          <a:noFill/>
          <a:ln>
            <a:noFill/>
          </a:ln>
        </p:spPr>
      </p:pic>
      <p:pic>
        <p:nvPicPr>
          <p:cNvPr id="677" name="Google Shape;677;p75"/>
          <p:cNvPicPr preferRelativeResize="0"/>
          <p:nvPr/>
        </p:nvPicPr>
        <p:blipFill rotWithShape="1">
          <a:blip r:embed="rId3">
            <a:alphaModFix/>
          </a:blip>
          <a:srcRect b="0" l="0" r="0" t="0"/>
          <a:stretch/>
        </p:blipFill>
        <p:spPr>
          <a:xfrm>
            <a:off x="420087" y="3348475"/>
            <a:ext cx="372016" cy="245565"/>
          </a:xfrm>
          <a:prstGeom prst="rect">
            <a:avLst/>
          </a:prstGeom>
          <a:noFill/>
          <a:ln>
            <a:noFill/>
          </a:ln>
        </p:spPr>
      </p:pic>
      <p:grpSp>
        <p:nvGrpSpPr>
          <p:cNvPr id="678" name="Google Shape;678;p75"/>
          <p:cNvGrpSpPr/>
          <p:nvPr/>
        </p:nvGrpSpPr>
        <p:grpSpPr>
          <a:xfrm>
            <a:off x="531948" y="4389834"/>
            <a:ext cx="8080334" cy="409576"/>
            <a:chOff x="644524" y="5820999"/>
            <a:chExt cx="8753476" cy="546101"/>
          </a:xfrm>
        </p:grpSpPr>
        <p:sp>
          <p:nvSpPr>
            <p:cNvPr id="679" name="Google Shape;679;p75"/>
            <p:cNvSpPr/>
            <p:nvPr/>
          </p:nvSpPr>
          <p:spPr>
            <a:xfrm>
              <a:off x="745068" y="5821000"/>
              <a:ext cx="8652932" cy="5461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1" lang="fr-FR" sz="1400" u="none" cap="none" strike="noStrike">
                  <a:solidFill>
                    <a:schemeClr val="dk1"/>
                  </a:solidFill>
                  <a:latin typeface="Calibri"/>
                  <a:ea typeface="Calibri"/>
                  <a:cs typeface="Calibri"/>
                  <a:sym typeface="Calibri"/>
                </a:rPr>
                <a:t>Kicker</a:t>
              </a:r>
              <a:endParaRPr b="0" i="0" sz="1200" u="none" cap="none" strike="noStrike">
                <a:solidFill>
                  <a:srgbClr val="000000"/>
                </a:solidFill>
                <a:latin typeface="Arial"/>
                <a:ea typeface="Arial"/>
                <a:cs typeface="Arial"/>
                <a:sym typeface="Arial"/>
              </a:endParaRPr>
            </a:p>
          </p:txBody>
        </p:sp>
        <p:cxnSp>
          <p:nvCxnSpPr>
            <p:cNvPr id="680" name="Google Shape;680;p75"/>
            <p:cNvCxnSpPr/>
            <p:nvPr/>
          </p:nvCxnSpPr>
          <p:spPr>
            <a:xfrm rot="10800000">
              <a:off x="644524" y="5820999"/>
              <a:ext cx="794" cy="546100"/>
            </a:xfrm>
            <a:prstGeom prst="straightConnector1">
              <a:avLst/>
            </a:prstGeom>
            <a:solidFill>
              <a:schemeClr val="accent1"/>
            </a:solidFill>
            <a:ln cap="flat" cmpd="sng" w="57150">
              <a:solidFill>
                <a:srgbClr val="BA1C3A"/>
              </a:solidFill>
              <a:prstDash val="solid"/>
              <a:round/>
              <a:headEnd len="sm" w="sm" type="none"/>
              <a:tailEnd len="sm" w="sm" type="none"/>
            </a:ln>
          </p:spPr>
        </p:cxn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6"/>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grpSp>
        <p:nvGrpSpPr>
          <p:cNvPr id="686" name="Google Shape;686;p76"/>
          <p:cNvGrpSpPr/>
          <p:nvPr/>
        </p:nvGrpSpPr>
        <p:grpSpPr>
          <a:xfrm>
            <a:off x="531948" y="4389834"/>
            <a:ext cx="8080334" cy="409576"/>
            <a:chOff x="644524" y="5820999"/>
            <a:chExt cx="8753476" cy="546101"/>
          </a:xfrm>
        </p:grpSpPr>
        <p:sp>
          <p:nvSpPr>
            <p:cNvPr id="687" name="Google Shape;687;p76"/>
            <p:cNvSpPr/>
            <p:nvPr/>
          </p:nvSpPr>
          <p:spPr>
            <a:xfrm>
              <a:off x="745068" y="5821000"/>
              <a:ext cx="8652932" cy="5461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1" lang="fr-FR" sz="1400" u="none" cap="none" strike="noStrike">
                  <a:solidFill>
                    <a:schemeClr val="dk1"/>
                  </a:solidFill>
                  <a:latin typeface="Calibri"/>
                  <a:ea typeface="Calibri"/>
                  <a:cs typeface="Calibri"/>
                  <a:sym typeface="Calibri"/>
                </a:rPr>
                <a:t>Kicker</a:t>
              </a:r>
              <a:endParaRPr b="0" i="0" sz="1200" u="none" cap="none" strike="noStrike">
                <a:solidFill>
                  <a:srgbClr val="000000"/>
                </a:solidFill>
                <a:latin typeface="Arial"/>
                <a:ea typeface="Arial"/>
                <a:cs typeface="Arial"/>
                <a:sym typeface="Arial"/>
              </a:endParaRPr>
            </a:p>
          </p:txBody>
        </p:sp>
        <p:cxnSp>
          <p:nvCxnSpPr>
            <p:cNvPr id="688" name="Google Shape;688;p76"/>
            <p:cNvCxnSpPr/>
            <p:nvPr/>
          </p:nvCxnSpPr>
          <p:spPr>
            <a:xfrm rot="10800000">
              <a:off x="644524" y="5820999"/>
              <a:ext cx="794" cy="546100"/>
            </a:xfrm>
            <a:prstGeom prst="straightConnector1">
              <a:avLst/>
            </a:prstGeom>
            <a:solidFill>
              <a:schemeClr val="accent1"/>
            </a:solidFill>
            <a:ln cap="flat" cmpd="sng" w="57150">
              <a:solidFill>
                <a:srgbClr val="BA1C3A"/>
              </a:solidFill>
              <a:prstDash val="solid"/>
              <a:round/>
              <a:headEnd len="sm" w="sm" type="none"/>
              <a:tailEnd len="sm" w="sm" type="none"/>
            </a:ln>
          </p:spPr>
        </p:cxnSp>
      </p:grpSp>
      <p:grpSp>
        <p:nvGrpSpPr>
          <p:cNvPr id="689" name="Google Shape;689;p76"/>
          <p:cNvGrpSpPr/>
          <p:nvPr/>
        </p:nvGrpSpPr>
        <p:grpSpPr>
          <a:xfrm>
            <a:off x="480657" y="1152525"/>
            <a:ext cx="8177051" cy="2847080"/>
            <a:chOff x="483305" y="1530985"/>
            <a:chExt cx="8858250" cy="3796107"/>
          </a:xfrm>
        </p:grpSpPr>
        <p:sp>
          <p:nvSpPr>
            <p:cNvPr id="690" name="Google Shape;690;p76"/>
            <p:cNvSpPr/>
            <p:nvPr/>
          </p:nvSpPr>
          <p:spPr>
            <a:xfrm>
              <a:off x="483305" y="1945121"/>
              <a:ext cx="2681550" cy="3381971"/>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691" name="Google Shape;691;p76"/>
            <p:cNvSpPr/>
            <p:nvPr/>
          </p:nvSpPr>
          <p:spPr>
            <a:xfrm>
              <a:off x="483305" y="1530985"/>
              <a:ext cx="2681550" cy="30867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692" name="Google Shape;692;p76"/>
            <p:cNvCxnSpPr/>
            <p:nvPr/>
          </p:nvCxnSpPr>
          <p:spPr>
            <a:xfrm>
              <a:off x="483305" y="1847794"/>
              <a:ext cx="2681550" cy="0"/>
            </a:xfrm>
            <a:prstGeom prst="straightConnector1">
              <a:avLst/>
            </a:prstGeom>
            <a:noFill/>
            <a:ln cap="flat" cmpd="sng" w="19050">
              <a:solidFill>
                <a:srgbClr val="B7ACA4"/>
              </a:solidFill>
              <a:prstDash val="solid"/>
              <a:round/>
              <a:headEnd len="sm" w="sm" type="none"/>
              <a:tailEnd len="sm" w="sm" type="none"/>
            </a:ln>
          </p:spPr>
        </p:cxnSp>
        <p:sp>
          <p:nvSpPr>
            <p:cNvPr id="693" name="Google Shape;693;p76"/>
            <p:cNvSpPr/>
            <p:nvPr/>
          </p:nvSpPr>
          <p:spPr>
            <a:xfrm>
              <a:off x="3571655" y="1935093"/>
              <a:ext cx="2681550" cy="3381971"/>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694" name="Google Shape;694;p76"/>
            <p:cNvSpPr/>
            <p:nvPr/>
          </p:nvSpPr>
          <p:spPr>
            <a:xfrm>
              <a:off x="3571655" y="1530985"/>
              <a:ext cx="2681550" cy="30867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695" name="Google Shape;695;p76"/>
            <p:cNvCxnSpPr/>
            <p:nvPr/>
          </p:nvCxnSpPr>
          <p:spPr>
            <a:xfrm>
              <a:off x="3571655" y="1839654"/>
              <a:ext cx="2681550" cy="0"/>
            </a:xfrm>
            <a:prstGeom prst="straightConnector1">
              <a:avLst/>
            </a:prstGeom>
            <a:noFill/>
            <a:ln cap="flat" cmpd="sng" w="19050">
              <a:solidFill>
                <a:srgbClr val="B7ACA4"/>
              </a:solidFill>
              <a:prstDash val="solid"/>
              <a:round/>
              <a:headEnd len="sm" w="sm" type="none"/>
              <a:tailEnd len="sm" w="sm" type="none"/>
            </a:ln>
          </p:spPr>
        </p:cxnSp>
        <p:sp>
          <p:nvSpPr>
            <p:cNvPr id="696" name="Google Shape;696;p76"/>
            <p:cNvSpPr/>
            <p:nvPr/>
          </p:nvSpPr>
          <p:spPr>
            <a:xfrm>
              <a:off x="6660005" y="1935093"/>
              <a:ext cx="2681550" cy="3381971"/>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697" name="Google Shape;697;p76"/>
            <p:cNvSpPr/>
            <p:nvPr/>
          </p:nvSpPr>
          <p:spPr>
            <a:xfrm>
              <a:off x="6660005" y="1530985"/>
              <a:ext cx="2681550" cy="308670"/>
            </a:xfrm>
            <a:prstGeom prst="rect">
              <a:avLst/>
            </a:prstGeom>
            <a:noFill/>
            <a:ln>
              <a:noFill/>
            </a:ln>
          </p:spPr>
          <p:txBody>
            <a:bodyPr anchorCtr="0" anchor="b" bIns="31150" lIns="0" spcFirstLastPara="1" rIns="0" wrap="square" tIns="3115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698" name="Google Shape;698;p76"/>
            <p:cNvCxnSpPr/>
            <p:nvPr/>
          </p:nvCxnSpPr>
          <p:spPr>
            <a:xfrm>
              <a:off x="6660005" y="1839654"/>
              <a:ext cx="2681550" cy="0"/>
            </a:xfrm>
            <a:prstGeom prst="straightConnector1">
              <a:avLst/>
            </a:prstGeom>
            <a:noFill/>
            <a:ln cap="flat" cmpd="sng" w="19050">
              <a:solidFill>
                <a:srgbClr val="B7ACA4"/>
              </a:solidFill>
              <a:prstDash val="solid"/>
              <a:round/>
              <a:headEnd len="sm" w="sm" type="none"/>
              <a:tailEnd len="sm" w="sm" type="none"/>
            </a:ln>
          </p:spPr>
        </p:cxn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7"/>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sp>
        <p:nvSpPr>
          <p:cNvPr id="704" name="Google Shape;704;p77"/>
          <p:cNvSpPr/>
          <p:nvPr/>
        </p:nvSpPr>
        <p:spPr>
          <a:xfrm>
            <a:off x="629058" y="1148480"/>
            <a:ext cx="3807000" cy="1315200"/>
          </a:xfrm>
          <a:prstGeom prst="rect">
            <a:avLst/>
          </a:prstGeom>
          <a:solidFill>
            <a:schemeClr val="accent5"/>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705" name="Google Shape;705;p77"/>
          <p:cNvSpPr/>
          <p:nvPr/>
        </p:nvSpPr>
        <p:spPr>
          <a:xfrm>
            <a:off x="4789831" y="1148480"/>
            <a:ext cx="3807000" cy="1315200"/>
          </a:xfrm>
          <a:prstGeom prst="rect">
            <a:avLst/>
          </a:prstGeom>
          <a:solidFill>
            <a:schemeClr val="accent5"/>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706" name="Google Shape;706;p77"/>
          <p:cNvSpPr/>
          <p:nvPr/>
        </p:nvSpPr>
        <p:spPr>
          <a:xfrm>
            <a:off x="629058" y="2884409"/>
            <a:ext cx="3807000" cy="1315200"/>
          </a:xfrm>
          <a:prstGeom prst="rect">
            <a:avLst/>
          </a:prstGeom>
          <a:solidFill>
            <a:schemeClr val="accent5"/>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sp>
        <p:nvSpPr>
          <p:cNvPr id="707" name="Google Shape;707;p77"/>
          <p:cNvSpPr/>
          <p:nvPr/>
        </p:nvSpPr>
        <p:spPr>
          <a:xfrm>
            <a:off x="4789831" y="2884409"/>
            <a:ext cx="3807000" cy="1315200"/>
          </a:xfrm>
          <a:prstGeom prst="rect">
            <a:avLst/>
          </a:prstGeom>
          <a:solidFill>
            <a:schemeClr val="accent5"/>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Niveau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Niveau 2</a:t>
            </a:r>
            <a:endParaRPr b="0" i="0" sz="1200" u="none" cap="none" strike="noStrike">
              <a:solidFill>
                <a:srgbClr val="000000"/>
              </a:solidFill>
              <a:latin typeface="Arial"/>
              <a:ea typeface="Arial"/>
              <a:cs typeface="Arial"/>
              <a:sym typeface="Arial"/>
            </a:endParaRPr>
          </a:p>
          <a:p>
            <a:pPr indent="-146050" lvl="2" marL="762000" marR="0" rtl="0" algn="l">
              <a:lnSpc>
                <a:spcPct val="90000"/>
              </a:lnSpc>
              <a:spcBef>
                <a:spcPts val="300"/>
              </a:spcBef>
              <a:spcAft>
                <a:spcPts val="0"/>
              </a:spcAft>
              <a:buClr>
                <a:srgbClr val="746457"/>
              </a:buClr>
              <a:buSzPts val="1100"/>
              <a:buFont typeface="Arial"/>
              <a:buChar char="•"/>
            </a:pPr>
            <a:r>
              <a:rPr b="0" i="0" lang="fr-FR" sz="1000" u="none" cap="none" strike="noStrike">
                <a:solidFill>
                  <a:srgbClr val="746457"/>
                </a:solidFill>
                <a:latin typeface="Calibri"/>
                <a:ea typeface="Calibri"/>
                <a:cs typeface="Calibri"/>
                <a:sym typeface="Calibri"/>
              </a:rPr>
              <a:t>Niveau 3</a:t>
            </a:r>
            <a:endParaRPr b="0" i="0" sz="1000" u="none" cap="none" strike="noStrike">
              <a:solidFill>
                <a:srgbClr val="746457"/>
              </a:solidFill>
              <a:latin typeface="Calibri"/>
              <a:ea typeface="Calibri"/>
              <a:cs typeface="Calibri"/>
              <a:sym typeface="Calibri"/>
            </a:endParaRPr>
          </a:p>
        </p:txBody>
      </p:sp>
      <p:grpSp>
        <p:nvGrpSpPr>
          <p:cNvPr id="708" name="Google Shape;708;p77"/>
          <p:cNvGrpSpPr/>
          <p:nvPr/>
        </p:nvGrpSpPr>
        <p:grpSpPr>
          <a:xfrm>
            <a:off x="629032" y="848062"/>
            <a:ext cx="3806997" cy="237607"/>
            <a:chOff x="780258" y="1587431"/>
            <a:chExt cx="2681550" cy="316809"/>
          </a:xfrm>
        </p:grpSpPr>
        <p:sp>
          <p:nvSpPr>
            <p:cNvPr id="709" name="Google Shape;709;p77"/>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10" name="Google Shape;710;p77"/>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grpSp>
        <p:nvGrpSpPr>
          <p:cNvPr id="711" name="Google Shape;711;p77"/>
          <p:cNvGrpSpPr/>
          <p:nvPr/>
        </p:nvGrpSpPr>
        <p:grpSpPr>
          <a:xfrm>
            <a:off x="4789805" y="843558"/>
            <a:ext cx="3806997" cy="237607"/>
            <a:chOff x="780258" y="1587431"/>
            <a:chExt cx="2681550" cy="316809"/>
          </a:xfrm>
        </p:grpSpPr>
        <p:sp>
          <p:nvSpPr>
            <p:cNvPr id="712" name="Google Shape;712;p77"/>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13" name="Google Shape;713;p77"/>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grpSp>
        <p:nvGrpSpPr>
          <p:cNvPr id="714" name="Google Shape;714;p77"/>
          <p:cNvGrpSpPr/>
          <p:nvPr/>
        </p:nvGrpSpPr>
        <p:grpSpPr>
          <a:xfrm>
            <a:off x="629032" y="2576254"/>
            <a:ext cx="3806997" cy="237607"/>
            <a:chOff x="780258" y="1587431"/>
            <a:chExt cx="2681550" cy="316809"/>
          </a:xfrm>
        </p:grpSpPr>
        <p:sp>
          <p:nvSpPr>
            <p:cNvPr id="715" name="Google Shape;715;p77"/>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16" name="Google Shape;716;p77"/>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grpSp>
        <p:nvGrpSpPr>
          <p:cNvPr id="717" name="Google Shape;717;p77"/>
          <p:cNvGrpSpPr/>
          <p:nvPr/>
        </p:nvGrpSpPr>
        <p:grpSpPr>
          <a:xfrm>
            <a:off x="4789805" y="2571750"/>
            <a:ext cx="3806997" cy="237607"/>
            <a:chOff x="780258" y="1587431"/>
            <a:chExt cx="2681550" cy="316809"/>
          </a:xfrm>
        </p:grpSpPr>
        <p:sp>
          <p:nvSpPr>
            <p:cNvPr id="718" name="Google Shape;718;p77"/>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19" name="Google Shape;719;p77"/>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8"/>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grpSp>
        <p:nvGrpSpPr>
          <p:cNvPr id="725" name="Google Shape;725;p78"/>
          <p:cNvGrpSpPr/>
          <p:nvPr/>
        </p:nvGrpSpPr>
        <p:grpSpPr>
          <a:xfrm>
            <a:off x="531948" y="4389834"/>
            <a:ext cx="8080334" cy="409576"/>
            <a:chOff x="644524" y="5820999"/>
            <a:chExt cx="8753476" cy="546101"/>
          </a:xfrm>
        </p:grpSpPr>
        <p:sp>
          <p:nvSpPr>
            <p:cNvPr id="726" name="Google Shape;726;p78"/>
            <p:cNvSpPr/>
            <p:nvPr/>
          </p:nvSpPr>
          <p:spPr>
            <a:xfrm>
              <a:off x="745068" y="5821000"/>
              <a:ext cx="8652932" cy="54610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400"/>
                <a:buFont typeface="Arial"/>
                <a:buNone/>
              </a:pPr>
              <a:r>
                <a:rPr b="1" i="1" lang="fr-FR" sz="1400" u="none" cap="none" strike="noStrike">
                  <a:solidFill>
                    <a:srgbClr val="13264A"/>
                  </a:solidFill>
                  <a:latin typeface="Calibri"/>
                  <a:ea typeface="Calibri"/>
                  <a:cs typeface="Calibri"/>
                  <a:sym typeface="Calibri"/>
                </a:rPr>
                <a:t>Kicker</a:t>
              </a:r>
              <a:endParaRPr b="0" i="0" sz="1200" u="none" cap="none" strike="noStrike">
                <a:solidFill>
                  <a:srgbClr val="000000"/>
                </a:solidFill>
                <a:latin typeface="Arial"/>
                <a:ea typeface="Arial"/>
                <a:cs typeface="Arial"/>
                <a:sym typeface="Arial"/>
              </a:endParaRPr>
            </a:p>
          </p:txBody>
        </p:sp>
        <p:cxnSp>
          <p:nvCxnSpPr>
            <p:cNvPr id="727" name="Google Shape;727;p78"/>
            <p:cNvCxnSpPr/>
            <p:nvPr/>
          </p:nvCxnSpPr>
          <p:spPr>
            <a:xfrm rot="10800000">
              <a:off x="644524" y="5820999"/>
              <a:ext cx="794" cy="546100"/>
            </a:xfrm>
            <a:prstGeom prst="straightConnector1">
              <a:avLst/>
            </a:prstGeom>
            <a:solidFill>
              <a:schemeClr val="accent1"/>
            </a:solidFill>
            <a:ln cap="flat" cmpd="sng" w="57150">
              <a:solidFill>
                <a:srgbClr val="BA1C3A"/>
              </a:solidFill>
              <a:prstDash val="solid"/>
              <a:round/>
              <a:headEnd len="sm" w="sm" type="none"/>
              <a:tailEnd len="sm" w="sm" type="none"/>
            </a:ln>
          </p:spPr>
        </p:cxnSp>
      </p:grpSp>
      <p:sp>
        <p:nvSpPr>
          <p:cNvPr id="728" name="Google Shape;728;p78"/>
          <p:cNvSpPr txBox="1"/>
          <p:nvPr/>
        </p:nvSpPr>
        <p:spPr>
          <a:xfrm>
            <a:off x="734148" y="1596236"/>
            <a:ext cx="1688100" cy="6477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29" name="Google Shape;729;p78"/>
          <p:cNvSpPr txBox="1"/>
          <p:nvPr/>
        </p:nvSpPr>
        <p:spPr>
          <a:xfrm>
            <a:off x="734148" y="2378171"/>
            <a:ext cx="1688100" cy="6507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30" name="Google Shape;730;p78"/>
          <p:cNvSpPr txBox="1"/>
          <p:nvPr/>
        </p:nvSpPr>
        <p:spPr>
          <a:xfrm>
            <a:off x="734148" y="3163147"/>
            <a:ext cx="1688100" cy="650700"/>
          </a:xfrm>
          <a:prstGeom prst="rect">
            <a:avLst/>
          </a:prstGeom>
          <a:solidFill>
            <a:srgbClr val="13264A"/>
          </a:solidFill>
          <a:ln>
            <a:noFill/>
          </a:ln>
        </p:spPr>
        <p:txBody>
          <a:bodyPr anchorCtr="0" anchor="ctr" bIns="62300" lIns="79125" spcFirstLastPara="1" rIns="79125" wrap="square" tIns="62300">
            <a:noAutofit/>
          </a:bodyPr>
          <a:lstStyle/>
          <a:p>
            <a:pPr indent="0" lvl="0" marL="0" marR="0" rtl="0" algn="ctr">
              <a:lnSpc>
                <a:spcPct val="90000"/>
              </a:lnSpc>
              <a:spcBef>
                <a:spcPts val="0"/>
              </a:spcBef>
              <a:spcAft>
                <a:spcPts val="0"/>
              </a:spcAft>
              <a:buClr>
                <a:srgbClr val="00915A"/>
              </a:buClr>
              <a:buSzPts val="1200"/>
              <a:buFont typeface="Noto Sans Symbols"/>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31" name="Google Shape;731;p78"/>
          <p:cNvGrpSpPr/>
          <p:nvPr/>
        </p:nvGrpSpPr>
        <p:grpSpPr>
          <a:xfrm>
            <a:off x="734168" y="1188920"/>
            <a:ext cx="1688224" cy="237625"/>
            <a:chOff x="780258" y="1310713"/>
            <a:chExt cx="3898900" cy="463840"/>
          </a:xfrm>
        </p:grpSpPr>
        <p:sp>
          <p:nvSpPr>
            <p:cNvPr id="732" name="Google Shape;732;p78"/>
            <p:cNvSpPr/>
            <p:nvPr/>
          </p:nvSpPr>
          <p:spPr>
            <a:xfrm>
              <a:off x="780258" y="1310713"/>
              <a:ext cx="3898900" cy="451924"/>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33" name="Google Shape;733;p78"/>
            <p:cNvCxnSpPr/>
            <p:nvPr/>
          </p:nvCxnSpPr>
          <p:spPr>
            <a:xfrm>
              <a:off x="780258" y="1774553"/>
              <a:ext cx="389890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grpSp>
        <p:nvGrpSpPr>
          <p:cNvPr id="734" name="Google Shape;734;p78"/>
          <p:cNvGrpSpPr/>
          <p:nvPr/>
        </p:nvGrpSpPr>
        <p:grpSpPr>
          <a:xfrm>
            <a:off x="2911786" y="1188920"/>
            <a:ext cx="5497449" cy="237625"/>
            <a:chOff x="780258" y="1310713"/>
            <a:chExt cx="3898900" cy="463840"/>
          </a:xfrm>
        </p:grpSpPr>
        <p:sp>
          <p:nvSpPr>
            <p:cNvPr id="735" name="Google Shape;735;p78"/>
            <p:cNvSpPr/>
            <p:nvPr/>
          </p:nvSpPr>
          <p:spPr>
            <a:xfrm>
              <a:off x="780258" y="1310713"/>
              <a:ext cx="3898900" cy="451924"/>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400"/>
                <a:buFont typeface="Arial"/>
                <a:buNone/>
              </a:pPr>
              <a:r>
                <a:rPr b="1" i="0" lang="fr-FR" sz="1400" u="none" cap="none" strike="noStrike">
                  <a:solidFill>
                    <a:srgbClr val="13264A"/>
                  </a:solidFill>
                  <a:latin typeface="Calibri"/>
                  <a:ea typeface="Calibri"/>
                  <a:cs typeface="Calibri"/>
                  <a:sym typeface="Calibri"/>
                </a:rPr>
                <a:t>Détail</a:t>
              </a:r>
              <a:endParaRPr b="0" i="0" sz="1200" u="none" cap="none" strike="noStrike">
                <a:solidFill>
                  <a:srgbClr val="000000"/>
                </a:solidFill>
                <a:latin typeface="Arial"/>
                <a:ea typeface="Arial"/>
                <a:cs typeface="Arial"/>
                <a:sym typeface="Arial"/>
              </a:endParaRPr>
            </a:p>
          </p:txBody>
        </p:sp>
        <p:cxnSp>
          <p:nvCxnSpPr>
            <p:cNvPr id="736" name="Google Shape;736;p78"/>
            <p:cNvCxnSpPr/>
            <p:nvPr/>
          </p:nvCxnSpPr>
          <p:spPr>
            <a:xfrm>
              <a:off x="780258" y="1774553"/>
              <a:ext cx="389890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37" name="Google Shape;737;p78"/>
          <p:cNvSpPr/>
          <p:nvPr/>
        </p:nvSpPr>
        <p:spPr>
          <a:xfrm>
            <a:off x="2916787" y="3164160"/>
            <a:ext cx="5502000" cy="6477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38" name="Google Shape;738;p78"/>
          <p:cNvSpPr/>
          <p:nvPr/>
        </p:nvSpPr>
        <p:spPr>
          <a:xfrm>
            <a:off x="2916787" y="2380198"/>
            <a:ext cx="5502000" cy="6477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39" name="Google Shape;739;p78"/>
          <p:cNvSpPr/>
          <p:nvPr/>
        </p:nvSpPr>
        <p:spPr>
          <a:xfrm>
            <a:off x="2916787" y="1596236"/>
            <a:ext cx="5502000" cy="647700"/>
          </a:xfrm>
          <a:prstGeom prst="rect">
            <a:avLst/>
          </a:prstGeom>
          <a:no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chemeClr val="dk1"/>
              </a:buClr>
              <a:buSzPts val="1000"/>
              <a:buFont typeface="Noto Sans Symbols"/>
              <a:buChar char="▪"/>
            </a:pPr>
            <a:r>
              <a:rPr b="1" i="0" lang="fr-FR" sz="1000" u="none" cap="none" strike="noStrike">
                <a:solidFill>
                  <a:schemeClr val="dk1"/>
                </a:solidFill>
                <a:latin typeface="Calibri"/>
                <a:ea typeface="Calibri"/>
                <a:cs typeface="Calibri"/>
                <a:sym typeface="Calibri"/>
              </a:rPr>
              <a:t>Texte 1</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746457"/>
              </a:buClr>
              <a:buSzPts val="1000"/>
              <a:buFont typeface="Arial"/>
              <a:buChar char="–"/>
            </a:pPr>
            <a:r>
              <a:rPr b="0" i="0" lang="fr-FR" sz="1000" u="none" cap="none" strike="noStrike">
                <a:solidFill>
                  <a:srgbClr val="746457"/>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9"/>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sp>
        <p:nvSpPr>
          <p:cNvPr id="746" name="Google Shape;746;p79"/>
          <p:cNvSpPr txBox="1"/>
          <p:nvPr>
            <p:ph idx="1" type="body"/>
          </p:nvPr>
        </p:nvSpPr>
        <p:spPr>
          <a:xfrm>
            <a:off x="417624" y="1087050"/>
            <a:ext cx="3969300" cy="3206400"/>
          </a:xfrm>
          <a:prstGeom prst="rect">
            <a:avLst/>
          </a:prstGeom>
          <a:noFill/>
          <a:ln>
            <a:noFill/>
          </a:ln>
        </p:spPr>
        <p:txBody>
          <a:bodyPr anchorCtr="0" anchor="t" bIns="38475" lIns="62300" spcFirstLastPara="1" rIns="31150" wrap="square" tIns="38475">
            <a:noAutofit/>
          </a:bodyPr>
          <a:lstStyle/>
          <a:p>
            <a:pPr indent="-63500" lvl="0" marL="152400" rtl="0" algn="l">
              <a:lnSpc>
                <a:spcPct val="90000"/>
              </a:lnSpc>
              <a:spcBef>
                <a:spcPts val="0"/>
              </a:spcBef>
              <a:spcAft>
                <a:spcPts val="0"/>
              </a:spcAft>
              <a:buSzPts val="1400"/>
              <a:buNone/>
            </a:pPr>
            <a:r>
              <a:t/>
            </a:r>
            <a:endParaRPr/>
          </a:p>
        </p:txBody>
      </p:sp>
      <p:sp>
        <p:nvSpPr>
          <p:cNvPr id="747" name="Google Shape;747;p79"/>
          <p:cNvSpPr/>
          <p:nvPr/>
        </p:nvSpPr>
        <p:spPr>
          <a:xfrm>
            <a:off x="4824099" y="3886061"/>
            <a:ext cx="3801600" cy="407400"/>
          </a:xfrm>
          <a:prstGeom prst="rect">
            <a:avLst/>
          </a:prstGeom>
          <a:noFill/>
          <a:ln>
            <a:noFill/>
          </a:ln>
        </p:spPr>
        <p:txBody>
          <a:bodyPr anchorCtr="0" anchor="t" bIns="38475" lIns="62300" spcFirstLastPara="1" rIns="31150" wrap="square" tIns="38475">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48" name="Google Shape;748;p79"/>
          <p:cNvSpPr/>
          <p:nvPr/>
        </p:nvSpPr>
        <p:spPr>
          <a:xfrm>
            <a:off x="4823580" y="3676169"/>
            <a:ext cx="3800490" cy="137640"/>
          </a:xfrm>
          <a:custGeom>
            <a:rect b="b" l="l" r="r" t="t"/>
            <a:pathLst>
              <a:path extrusionOk="0" h="99200" w="2313845">
                <a:moveTo>
                  <a:pt x="0" y="419"/>
                </a:moveTo>
                <a:lnTo>
                  <a:pt x="1049474" y="419"/>
                </a:lnTo>
                <a:lnTo>
                  <a:pt x="1163231" y="99200"/>
                </a:lnTo>
                <a:lnTo>
                  <a:pt x="1270356" y="1891"/>
                </a:lnTo>
                <a:lnTo>
                  <a:pt x="2313845" y="0"/>
                </a:lnTo>
              </a:path>
            </a:pathLst>
          </a:custGeom>
          <a:noFill/>
          <a:ln cap="flat" cmpd="sng" w="19050">
            <a:solidFill>
              <a:schemeClr val="accent4"/>
            </a:solidFill>
            <a:prstDash val="solid"/>
            <a:round/>
            <a:headEnd len="sm" w="sm" type="none"/>
            <a:tailEnd len="sm" w="sm" type="none"/>
          </a:ln>
        </p:spPr>
        <p:txBody>
          <a:bodyPr anchorCtr="0" anchor="ctr" bIns="39550" lIns="79125" spcFirstLastPara="1" rIns="79125" wrap="square" tIns="39550">
            <a:noAutofit/>
          </a:bodyPr>
          <a:lstStyle/>
          <a:p>
            <a:pPr indent="0" lvl="0" marL="0" marR="0" rtl="0" algn="ctr">
              <a:lnSpc>
                <a:spcPct val="9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749" name="Google Shape;749;p79"/>
          <p:cNvSpPr/>
          <p:nvPr/>
        </p:nvSpPr>
        <p:spPr>
          <a:xfrm>
            <a:off x="4771407" y="1075058"/>
            <a:ext cx="3853800" cy="24855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t" bIns="39550" lIns="62300" spcFirstLastPara="1" rIns="62300" wrap="square" tIns="39550">
            <a:noAutofit/>
          </a:bodyPr>
          <a:lstStyle/>
          <a:p>
            <a:pPr indent="0" lvl="0" marL="0" marR="0" rtl="0" algn="l">
              <a:lnSpc>
                <a:spcPct val="90000"/>
              </a:lnSpc>
              <a:spcBef>
                <a:spcPts val="0"/>
              </a:spcBef>
              <a:spcAft>
                <a:spcPts val="0"/>
              </a:spcAft>
              <a:buClr>
                <a:srgbClr val="000000"/>
              </a:buClr>
              <a:buSzPts val="1600"/>
              <a:buFont typeface="Arial"/>
              <a:buNone/>
            </a:pPr>
            <a:r>
              <a:rPr b="1" i="0" lang="fr-FR" sz="1600" u="none" cap="none" strike="noStrike">
                <a:solidFill>
                  <a:srgbClr val="C00000"/>
                </a:solidFill>
                <a:latin typeface="Calibri"/>
                <a:ea typeface="Calibri"/>
                <a:cs typeface="Calibri"/>
                <a:sym typeface="Calibri"/>
              </a:rPr>
              <a:t>|</a:t>
            </a:r>
            <a:r>
              <a:rPr b="0" i="0" lang="fr-FR" sz="1200" u="none" cap="none" strike="noStrike">
                <a:solidFill>
                  <a:srgbClr val="C00000"/>
                </a:solidFill>
                <a:latin typeface="Calibri"/>
                <a:ea typeface="Calibri"/>
                <a:cs typeface="Calibri"/>
                <a:sym typeface="Calibri"/>
              </a:rPr>
              <a:t> </a:t>
            </a:r>
            <a:r>
              <a:rPr b="1" i="0" lang="fr-FR" sz="1200" u="none" cap="none" strike="noStrike">
                <a:solidFill>
                  <a:schemeClr val="dk1"/>
                </a:solidFill>
                <a:latin typeface="Calibri"/>
                <a:ea typeface="Calibri"/>
                <a:cs typeface="Calibri"/>
                <a:sym typeface="Calibri"/>
              </a:rPr>
              <a:t>Titre du graphique</a:t>
            </a:r>
            <a:endParaRPr b="0" i="0" sz="1200" u="none" cap="none" strike="noStrike">
              <a:solidFill>
                <a:srgbClr val="000000"/>
              </a:solidFill>
              <a:latin typeface="Arial"/>
              <a:ea typeface="Arial"/>
              <a:cs typeface="Arial"/>
              <a:sym typeface="Arial"/>
            </a:endParaRPr>
          </a:p>
          <a:p>
            <a:pPr indent="0" lvl="0" marL="152400" marR="0" rtl="0" algn="l">
              <a:lnSpc>
                <a:spcPct val="90000"/>
              </a:lnSpc>
              <a:spcBef>
                <a:spcPts val="0"/>
              </a:spcBef>
              <a:spcAft>
                <a:spcPts val="0"/>
              </a:spcAft>
              <a:buClr>
                <a:srgbClr val="000000"/>
              </a:buClr>
              <a:buSzPts val="1000"/>
              <a:buFont typeface="Arial"/>
              <a:buNone/>
            </a:pPr>
            <a:r>
              <a:rPr b="0" i="1" lang="fr-FR" sz="1000" u="none" cap="none" strike="noStrike">
                <a:solidFill>
                  <a:srgbClr val="6B6761"/>
                </a:solidFill>
                <a:latin typeface="Calibri"/>
                <a:ea typeface="Calibri"/>
                <a:cs typeface="Calibri"/>
                <a:sym typeface="Calibri"/>
              </a:rPr>
              <a:t>Sous-titre</a:t>
            </a:r>
            <a:endParaRPr b="0" i="0" sz="1200" u="none" cap="none" strike="noStrike">
              <a:solidFill>
                <a:srgbClr val="000000"/>
              </a:solidFill>
              <a:latin typeface="Arial"/>
              <a:ea typeface="Arial"/>
              <a:cs typeface="Arial"/>
              <a:sym typeface="Arial"/>
            </a:endParaRPr>
          </a:p>
        </p:txBody>
      </p:sp>
      <p:sp>
        <p:nvSpPr>
          <p:cNvPr id="750" name="Google Shape;750;p79"/>
          <p:cNvSpPr/>
          <p:nvPr/>
        </p:nvSpPr>
        <p:spPr>
          <a:xfrm>
            <a:off x="4771407" y="3388864"/>
            <a:ext cx="3853800" cy="171600"/>
          </a:xfrm>
          <a:prstGeom prst="rect">
            <a:avLst/>
          </a:prstGeom>
          <a:noFill/>
          <a:ln>
            <a:noFill/>
          </a:ln>
        </p:spPr>
        <p:txBody>
          <a:bodyPr anchorCtr="0" anchor="b" bIns="21975" lIns="62300" spcFirstLastPara="1" rIns="62300" wrap="square" tIns="21975">
            <a:noAutofit/>
          </a:bodyPr>
          <a:lstStyle/>
          <a:p>
            <a:pPr indent="-152400" lvl="0" marL="152400" marR="0" rtl="0" algn="r">
              <a:lnSpc>
                <a:spcPct val="90000"/>
              </a:lnSpc>
              <a:spcBef>
                <a:spcPts val="0"/>
              </a:spcBef>
              <a:spcAft>
                <a:spcPts val="0"/>
              </a:spcAft>
              <a:buClr>
                <a:srgbClr val="000000"/>
              </a:buClr>
              <a:buSzPts val="900"/>
              <a:buFont typeface="Arial"/>
              <a:buNone/>
            </a:pPr>
            <a:r>
              <a:rPr b="0" i="0" lang="fr-FR" sz="900" u="none" cap="none" strike="noStrike">
                <a:solidFill>
                  <a:srgbClr val="6B6761"/>
                </a:solidFill>
                <a:latin typeface="Calibri"/>
                <a:ea typeface="Calibri"/>
                <a:cs typeface="Calibri"/>
                <a:sym typeface="Calibri"/>
              </a:rPr>
              <a:t>Source</a:t>
            </a:r>
            <a:endParaRPr b="0" i="0" sz="600" u="none" cap="none" strike="noStrike">
              <a:solidFill>
                <a:schemeClr val="accent3"/>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0"/>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grpSp>
        <p:nvGrpSpPr>
          <p:cNvPr id="756" name="Google Shape;756;p80"/>
          <p:cNvGrpSpPr/>
          <p:nvPr/>
        </p:nvGrpSpPr>
        <p:grpSpPr>
          <a:xfrm>
            <a:off x="2239222" y="981075"/>
            <a:ext cx="1213133" cy="237607"/>
            <a:chOff x="780258" y="1587431"/>
            <a:chExt cx="2681550" cy="316809"/>
          </a:xfrm>
        </p:grpSpPr>
        <p:sp>
          <p:nvSpPr>
            <p:cNvPr id="757" name="Google Shape;75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58" name="Google Shape;758;p80"/>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59" name="Google Shape;759;p80"/>
          <p:cNvSpPr txBox="1"/>
          <p:nvPr/>
        </p:nvSpPr>
        <p:spPr>
          <a:xfrm>
            <a:off x="2239194" y="1310554"/>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0" name="Google Shape;760;p80"/>
          <p:cNvSpPr txBox="1"/>
          <p:nvPr/>
        </p:nvSpPr>
        <p:spPr>
          <a:xfrm>
            <a:off x="2239194" y="299028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1" name="Google Shape;761;p80"/>
          <p:cNvSpPr txBox="1"/>
          <p:nvPr/>
        </p:nvSpPr>
        <p:spPr>
          <a:xfrm>
            <a:off x="2239194" y="175497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2" name="Google Shape;762;p80"/>
          <p:cNvSpPr txBox="1"/>
          <p:nvPr/>
        </p:nvSpPr>
        <p:spPr>
          <a:xfrm>
            <a:off x="2239194" y="216674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3" name="Google Shape;763;p80"/>
          <p:cNvSpPr txBox="1"/>
          <p:nvPr/>
        </p:nvSpPr>
        <p:spPr>
          <a:xfrm>
            <a:off x="2239194" y="257851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4" name="Google Shape;764;p80"/>
          <p:cNvSpPr txBox="1"/>
          <p:nvPr/>
        </p:nvSpPr>
        <p:spPr>
          <a:xfrm>
            <a:off x="2239194" y="3813827"/>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65" name="Google Shape;765;p80"/>
          <p:cNvSpPr txBox="1"/>
          <p:nvPr/>
        </p:nvSpPr>
        <p:spPr>
          <a:xfrm>
            <a:off x="2239194" y="3402056"/>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66" name="Google Shape;766;p80"/>
          <p:cNvGrpSpPr/>
          <p:nvPr/>
        </p:nvGrpSpPr>
        <p:grpSpPr>
          <a:xfrm>
            <a:off x="3556776" y="981075"/>
            <a:ext cx="1213133" cy="237607"/>
            <a:chOff x="780258" y="1587431"/>
            <a:chExt cx="2681550" cy="316809"/>
          </a:xfrm>
        </p:grpSpPr>
        <p:sp>
          <p:nvSpPr>
            <p:cNvPr id="767" name="Google Shape;76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68" name="Google Shape;768;p80"/>
            <p:cNvCxnSpPr/>
            <p:nvPr/>
          </p:nvCxnSpPr>
          <p:spPr>
            <a:xfrm>
              <a:off x="780258" y="1904240"/>
              <a:ext cx="2681550" cy="0"/>
            </a:xfrm>
            <a:prstGeom prst="straightConnector1">
              <a:avLst/>
            </a:prstGeom>
            <a:solidFill>
              <a:schemeClr val="accent1"/>
            </a:solidFill>
            <a:ln cap="flat" cmpd="sng" w="19050">
              <a:solidFill>
                <a:schemeClr val="accent4"/>
              </a:solidFill>
              <a:prstDash val="solid"/>
              <a:round/>
              <a:headEnd len="sm" w="sm" type="none"/>
              <a:tailEnd len="sm" w="sm" type="none"/>
            </a:ln>
          </p:spPr>
        </p:cxnSp>
      </p:grpSp>
      <p:sp>
        <p:nvSpPr>
          <p:cNvPr id="769" name="Google Shape;769;p80"/>
          <p:cNvSpPr txBox="1"/>
          <p:nvPr/>
        </p:nvSpPr>
        <p:spPr>
          <a:xfrm>
            <a:off x="3556748" y="1310554"/>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0" name="Google Shape;770;p80"/>
          <p:cNvSpPr txBox="1"/>
          <p:nvPr/>
        </p:nvSpPr>
        <p:spPr>
          <a:xfrm>
            <a:off x="3556748" y="299028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1" name="Google Shape;771;p80"/>
          <p:cNvSpPr txBox="1"/>
          <p:nvPr/>
        </p:nvSpPr>
        <p:spPr>
          <a:xfrm>
            <a:off x="3556748" y="175497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2" name="Google Shape;772;p80"/>
          <p:cNvSpPr txBox="1"/>
          <p:nvPr/>
        </p:nvSpPr>
        <p:spPr>
          <a:xfrm>
            <a:off x="3556748" y="216674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3" name="Google Shape;773;p80"/>
          <p:cNvSpPr txBox="1"/>
          <p:nvPr/>
        </p:nvSpPr>
        <p:spPr>
          <a:xfrm>
            <a:off x="3556748" y="257851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4" name="Google Shape;774;p80"/>
          <p:cNvSpPr txBox="1"/>
          <p:nvPr/>
        </p:nvSpPr>
        <p:spPr>
          <a:xfrm>
            <a:off x="3556748" y="3813827"/>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75" name="Google Shape;775;p80"/>
          <p:cNvSpPr txBox="1"/>
          <p:nvPr/>
        </p:nvSpPr>
        <p:spPr>
          <a:xfrm>
            <a:off x="3556748" y="3402056"/>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76" name="Google Shape;776;p80"/>
          <p:cNvGrpSpPr/>
          <p:nvPr/>
        </p:nvGrpSpPr>
        <p:grpSpPr>
          <a:xfrm>
            <a:off x="4874330" y="981075"/>
            <a:ext cx="1213133" cy="237607"/>
            <a:chOff x="780258" y="1587431"/>
            <a:chExt cx="2681550" cy="316809"/>
          </a:xfrm>
        </p:grpSpPr>
        <p:sp>
          <p:nvSpPr>
            <p:cNvPr id="777" name="Google Shape;77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78" name="Google Shape;778;p80"/>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79" name="Google Shape;779;p80"/>
          <p:cNvSpPr txBox="1"/>
          <p:nvPr/>
        </p:nvSpPr>
        <p:spPr>
          <a:xfrm>
            <a:off x="4875823" y="1310554"/>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0" name="Google Shape;780;p80"/>
          <p:cNvSpPr txBox="1"/>
          <p:nvPr/>
        </p:nvSpPr>
        <p:spPr>
          <a:xfrm>
            <a:off x="4874302" y="299028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1" name="Google Shape;781;p80"/>
          <p:cNvSpPr txBox="1"/>
          <p:nvPr/>
        </p:nvSpPr>
        <p:spPr>
          <a:xfrm>
            <a:off x="4874302" y="175497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2" name="Google Shape;782;p80"/>
          <p:cNvSpPr txBox="1"/>
          <p:nvPr/>
        </p:nvSpPr>
        <p:spPr>
          <a:xfrm>
            <a:off x="4874302" y="216674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3" name="Google Shape;783;p80"/>
          <p:cNvSpPr txBox="1"/>
          <p:nvPr/>
        </p:nvSpPr>
        <p:spPr>
          <a:xfrm>
            <a:off x="4874302" y="257851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4" name="Google Shape;784;p80"/>
          <p:cNvSpPr txBox="1"/>
          <p:nvPr/>
        </p:nvSpPr>
        <p:spPr>
          <a:xfrm>
            <a:off x="4874302" y="3813827"/>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85" name="Google Shape;785;p80"/>
          <p:cNvSpPr txBox="1"/>
          <p:nvPr/>
        </p:nvSpPr>
        <p:spPr>
          <a:xfrm>
            <a:off x="4874302" y="3402056"/>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86" name="Google Shape;786;p80"/>
          <p:cNvGrpSpPr/>
          <p:nvPr/>
        </p:nvGrpSpPr>
        <p:grpSpPr>
          <a:xfrm>
            <a:off x="6193404" y="981075"/>
            <a:ext cx="1213133" cy="237607"/>
            <a:chOff x="780258" y="1587431"/>
            <a:chExt cx="2681550" cy="316809"/>
          </a:xfrm>
        </p:grpSpPr>
        <p:sp>
          <p:nvSpPr>
            <p:cNvPr id="787" name="Google Shape;78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88" name="Google Shape;788;p80"/>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89" name="Google Shape;789;p80"/>
          <p:cNvSpPr txBox="1"/>
          <p:nvPr/>
        </p:nvSpPr>
        <p:spPr>
          <a:xfrm>
            <a:off x="6194898" y="1310554"/>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0" name="Google Shape;790;p80"/>
          <p:cNvSpPr txBox="1"/>
          <p:nvPr/>
        </p:nvSpPr>
        <p:spPr>
          <a:xfrm>
            <a:off x="6193376" y="299028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1" name="Google Shape;791;p80"/>
          <p:cNvSpPr txBox="1"/>
          <p:nvPr/>
        </p:nvSpPr>
        <p:spPr>
          <a:xfrm>
            <a:off x="6193376" y="175497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2" name="Google Shape;792;p80"/>
          <p:cNvSpPr txBox="1"/>
          <p:nvPr/>
        </p:nvSpPr>
        <p:spPr>
          <a:xfrm>
            <a:off x="6193376" y="216674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3" name="Google Shape;793;p80"/>
          <p:cNvSpPr txBox="1"/>
          <p:nvPr/>
        </p:nvSpPr>
        <p:spPr>
          <a:xfrm>
            <a:off x="6193376" y="257851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4" name="Google Shape;794;p80"/>
          <p:cNvSpPr txBox="1"/>
          <p:nvPr/>
        </p:nvSpPr>
        <p:spPr>
          <a:xfrm>
            <a:off x="6193376" y="3813827"/>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795" name="Google Shape;795;p80"/>
          <p:cNvSpPr txBox="1"/>
          <p:nvPr/>
        </p:nvSpPr>
        <p:spPr>
          <a:xfrm>
            <a:off x="6193376" y="3402056"/>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grpSp>
        <p:nvGrpSpPr>
          <p:cNvPr id="796" name="Google Shape;796;p80"/>
          <p:cNvGrpSpPr/>
          <p:nvPr/>
        </p:nvGrpSpPr>
        <p:grpSpPr>
          <a:xfrm>
            <a:off x="7518415" y="983873"/>
            <a:ext cx="1213133" cy="237607"/>
            <a:chOff x="780258" y="1587431"/>
            <a:chExt cx="2681550" cy="316809"/>
          </a:xfrm>
        </p:grpSpPr>
        <p:sp>
          <p:nvSpPr>
            <p:cNvPr id="797" name="Google Shape;797;p80"/>
            <p:cNvSpPr/>
            <p:nvPr/>
          </p:nvSpPr>
          <p:spPr>
            <a:xfrm>
              <a:off x="780258" y="1587431"/>
              <a:ext cx="2681550" cy="308670"/>
            </a:xfrm>
            <a:prstGeom prst="rect">
              <a:avLst/>
            </a:prstGeom>
            <a:noFill/>
            <a:ln>
              <a:noFill/>
            </a:ln>
          </p:spPr>
          <p:txBody>
            <a:bodyPr anchorCtr="0" anchor="b" bIns="31150" lIns="0" spcFirstLastPara="1" rIns="0" wrap="square" tIns="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13264A"/>
                  </a:solidFill>
                  <a:latin typeface="Calibri"/>
                  <a:ea typeface="Calibri"/>
                  <a:cs typeface="Calibri"/>
                  <a:sym typeface="Calibri"/>
                </a:rPr>
                <a:t>Titre</a:t>
              </a:r>
              <a:endParaRPr b="0" i="0" sz="1200" u="none" cap="none" strike="noStrike">
                <a:solidFill>
                  <a:srgbClr val="000000"/>
                </a:solidFill>
                <a:latin typeface="Arial"/>
                <a:ea typeface="Arial"/>
                <a:cs typeface="Arial"/>
                <a:sym typeface="Arial"/>
              </a:endParaRPr>
            </a:p>
          </p:txBody>
        </p:sp>
        <p:cxnSp>
          <p:nvCxnSpPr>
            <p:cNvPr id="798" name="Google Shape;798;p80"/>
            <p:cNvCxnSpPr/>
            <p:nvPr/>
          </p:nvCxnSpPr>
          <p:spPr>
            <a:xfrm>
              <a:off x="780258" y="1904240"/>
              <a:ext cx="2681550" cy="0"/>
            </a:xfrm>
            <a:prstGeom prst="straightConnector1">
              <a:avLst/>
            </a:prstGeom>
            <a:solidFill>
              <a:schemeClr val="accent1"/>
            </a:solidFill>
            <a:ln cap="flat" cmpd="sng" w="19050">
              <a:solidFill>
                <a:srgbClr val="B7ACA4"/>
              </a:solidFill>
              <a:prstDash val="solid"/>
              <a:round/>
              <a:headEnd len="sm" w="sm" type="none"/>
              <a:tailEnd len="sm" w="sm" type="none"/>
            </a:ln>
          </p:spPr>
        </p:cxnSp>
      </p:grpSp>
      <p:sp>
        <p:nvSpPr>
          <p:cNvPr id="799" name="Google Shape;799;p80"/>
          <p:cNvSpPr txBox="1"/>
          <p:nvPr/>
        </p:nvSpPr>
        <p:spPr>
          <a:xfrm>
            <a:off x="7519908" y="1313352"/>
            <a:ext cx="1212900" cy="372600"/>
          </a:xfrm>
          <a:prstGeom prst="rect">
            <a:avLst/>
          </a:prstGeom>
          <a:solidFill>
            <a:schemeClr val="accent2"/>
          </a:solidFill>
          <a:ln>
            <a:noFill/>
          </a:ln>
        </p:spPr>
        <p:txBody>
          <a:bodyPr anchorCtr="0" anchor="ctr" bIns="0" lIns="62300" spcFirstLastPara="1" rIns="0" wrap="square" tIns="0">
            <a:noAutofit/>
          </a:bodyPr>
          <a:lstStyle/>
          <a:p>
            <a:pPr indent="0" lvl="0" marL="0" marR="0" rtl="0" algn="ctr">
              <a:lnSpc>
                <a:spcPct val="90000"/>
              </a:lnSpc>
              <a:spcBef>
                <a:spcPts val="0"/>
              </a:spcBef>
              <a:spcAft>
                <a:spcPts val="0"/>
              </a:spcAft>
              <a:buClr>
                <a:schemeClr val="dk1"/>
              </a:buClr>
              <a:buSzPts val="1000"/>
              <a:buFont typeface="Noto Sans Symbols"/>
              <a:buNone/>
            </a:pPr>
            <a:r>
              <a:rPr b="1" i="0" lang="fr-FR" sz="10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0" name="Google Shape;800;p80"/>
          <p:cNvSpPr txBox="1"/>
          <p:nvPr/>
        </p:nvSpPr>
        <p:spPr>
          <a:xfrm>
            <a:off x="7518387" y="2993083"/>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1" name="Google Shape;801;p80"/>
          <p:cNvSpPr txBox="1"/>
          <p:nvPr/>
        </p:nvSpPr>
        <p:spPr>
          <a:xfrm>
            <a:off x="7518387" y="1757770"/>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2" name="Google Shape;802;p80"/>
          <p:cNvSpPr txBox="1"/>
          <p:nvPr/>
        </p:nvSpPr>
        <p:spPr>
          <a:xfrm>
            <a:off x="7518387" y="2169541"/>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3" name="Google Shape;803;p80"/>
          <p:cNvSpPr txBox="1"/>
          <p:nvPr/>
        </p:nvSpPr>
        <p:spPr>
          <a:xfrm>
            <a:off x="7518387" y="2581312"/>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4" name="Google Shape;804;p80"/>
          <p:cNvSpPr txBox="1"/>
          <p:nvPr/>
        </p:nvSpPr>
        <p:spPr>
          <a:xfrm>
            <a:off x="7518387" y="3816625"/>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5" name="Google Shape;805;p80"/>
          <p:cNvSpPr txBox="1"/>
          <p:nvPr/>
        </p:nvSpPr>
        <p:spPr>
          <a:xfrm>
            <a:off x="7518387" y="3404854"/>
            <a:ext cx="1212900" cy="356400"/>
          </a:xfrm>
          <a:prstGeom prst="rect">
            <a:avLst/>
          </a:prstGeom>
          <a:solidFill>
            <a:schemeClr val="accent5"/>
          </a:solidFill>
          <a:ln>
            <a:noFill/>
          </a:ln>
        </p:spPr>
        <p:txBody>
          <a:bodyPr anchorCtr="0" anchor="ctr" bIns="0" lIns="62300" spcFirstLastPara="1" rIns="0" wrap="square" tIns="0">
            <a:noAutofit/>
          </a:bodyPr>
          <a:lstStyle/>
          <a:p>
            <a:pPr indent="-69850" lvl="0" marL="76200" marR="0" rtl="0" algn="l">
              <a:lnSpc>
                <a:spcPct val="90000"/>
              </a:lnSpc>
              <a:spcBef>
                <a:spcPts val="0"/>
              </a:spcBef>
              <a:spcAft>
                <a:spcPts val="0"/>
              </a:spcAft>
              <a:buClr>
                <a:schemeClr val="dk1"/>
              </a:buClr>
              <a:buSzPts val="900"/>
              <a:buFont typeface="Noto Sans Symbols"/>
              <a:buChar char="▪"/>
            </a:pPr>
            <a:r>
              <a:rPr b="0" i="0" lang="fr-FR" sz="9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6" name="Google Shape;806;p80"/>
          <p:cNvSpPr txBox="1"/>
          <p:nvPr/>
        </p:nvSpPr>
        <p:spPr>
          <a:xfrm>
            <a:off x="422031" y="2990285"/>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7" name="Google Shape;807;p80"/>
          <p:cNvSpPr txBox="1"/>
          <p:nvPr/>
        </p:nvSpPr>
        <p:spPr>
          <a:xfrm>
            <a:off x="422031" y="1754972"/>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8" name="Google Shape;808;p80"/>
          <p:cNvSpPr txBox="1"/>
          <p:nvPr/>
        </p:nvSpPr>
        <p:spPr>
          <a:xfrm>
            <a:off x="422031" y="2166743"/>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09" name="Google Shape;809;p80"/>
          <p:cNvSpPr txBox="1"/>
          <p:nvPr/>
        </p:nvSpPr>
        <p:spPr>
          <a:xfrm>
            <a:off x="422031" y="2578514"/>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10" name="Google Shape;810;p80"/>
          <p:cNvSpPr txBox="1"/>
          <p:nvPr/>
        </p:nvSpPr>
        <p:spPr>
          <a:xfrm>
            <a:off x="422031" y="3813827"/>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11" name="Google Shape;811;p80"/>
          <p:cNvSpPr txBox="1"/>
          <p:nvPr/>
        </p:nvSpPr>
        <p:spPr>
          <a:xfrm>
            <a:off x="422031" y="3402056"/>
            <a:ext cx="1686000" cy="35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200"/>
              <a:buFont typeface="Calibri"/>
              <a:buNone/>
            </a:pPr>
            <a:r>
              <a:rPr b="1" i="0" lang="fr-FR" sz="1200" u="none" cap="none" strike="noStrike">
                <a:solidFill>
                  <a:schemeClr val="lt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idx="1" type="body"/>
          </p:nvPr>
        </p:nvSpPr>
        <p:spPr>
          <a:xfrm>
            <a:off x="185052" y="681540"/>
            <a:ext cx="1263000" cy="1001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200"/>
              </a:spcBef>
              <a:spcAft>
                <a:spcPts val="0"/>
              </a:spcAft>
              <a:buSzPts val="6200"/>
              <a:buNone/>
            </a:pPr>
            <a:r>
              <a:rPr lang="fr-FR"/>
              <a:t>1</a:t>
            </a:r>
            <a:endParaRPr/>
          </a:p>
        </p:txBody>
      </p:sp>
      <p:sp>
        <p:nvSpPr>
          <p:cNvPr id="101" name="Google Shape;101;p18"/>
          <p:cNvSpPr txBox="1"/>
          <p:nvPr>
            <p:ph idx="2" type="body"/>
          </p:nvPr>
        </p:nvSpPr>
        <p:spPr>
          <a:xfrm>
            <a:off x="1963300" y="742221"/>
            <a:ext cx="6995700" cy="9408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Clr>
                <a:srgbClr val="000000"/>
              </a:buClr>
              <a:buSzPts val="3800"/>
              <a:buFont typeface="Arial"/>
              <a:buNone/>
            </a:pPr>
            <a:r>
              <a:rPr lang="fr-FR"/>
              <a:t>Présentation de la problématique et des données du projet</a:t>
            </a:r>
            <a:endParaRPr/>
          </a:p>
        </p:txBody>
      </p:sp>
      <p:sp>
        <p:nvSpPr>
          <p:cNvPr id="102" name="Google Shape;102;p18"/>
          <p:cNvSpPr txBox="1"/>
          <p:nvPr>
            <p:ph idx="3" type="body"/>
          </p:nvPr>
        </p:nvSpPr>
        <p:spPr>
          <a:xfrm>
            <a:off x="1963283" y="2029478"/>
            <a:ext cx="6723300" cy="2565300"/>
          </a:xfrm>
          <a:prstGeom prst="rect">
            <a:avLst/>
          </a:prstGeom>
          <a:noFill/>
          <a:ln>
            <a:noFill/>
          </a:ln>
        </p:spPr>
        <p:txBody>
          <a:bodyPr anchorCtr="0" anchor="t" bIns="38475" lIns="62300" spcFirstLastPara="1" rIns="31150" wrap="square" tIns="38475">
            <a:noAutofit/>
          </a:bodyPr>
          <a:lstStyle/>
          <a:p>
            <a:pPr indent="-304800" lvl="0" marL="393700" rtl="0" algn="l">
              <a:lnSpc>
                <a:spcPct val="90000"/>
              </a:lnSpc>
              <a:spcBef>
                <a:spcPts val="200"/>
              </a:spcBef>
              <a:spcAft>
                <a:spcPts val="0"/>
              </a:spcAft>
              <a:buSzPts val="1800"/>
              <a:buChar char="▪"/>
            </a:pPr>
            <a:r>
              <a:rPr lang="fr-FR" sz="1800"/>
              <a:t>Structure générale des fichiers</a:t>
            </a:r>
            <a:endParaRPr sz="1800"/>
          </a:p>
          <a:p>
            <a:pPr indent="-304800" lvl="0" marL="393700" rtl="0" algn="l">
              <a:lnSpc>
                <a:spcPct val="90000"/>
              </a:lnSpc>
              <a:spcBef>
                <a:spcPts val="0"/>
              </a:spcBef>
              <a:spcAft>
                <a:spcPts val="0"/>
              </a:spcAft>
              <a:buSzPts val="1800"/>
              <a:buChar char="▪"/>
            </a:pPr>
            <a:r>
              <a:rPr lang="fr-FR" sz="1800"/>
              <a:t>Présentation des variables</a:t>
            </a:r>
            <a:endParaRPr sz="1800"/>
          </a:p>
          <a:p>
            <a:pPr indent="-304800" lvl="0" marL="393700" rtl="0" algn="l">
              <a:lnSpc>
                <a:spcPct val="90000"/>
              </a:lnSpc>
              <a:spcBef>
                <a:spcPts val="0"/>
              </a:spcBef>
              <a:spcAft>
                <a:spcPts val="0"/>
              </a:spcAft>
              <a:buSzPts val="1800"/>
              <a:buChar char="▪"/>
            </a:pPr>
            <a:r>
              <a:rPr lang="fr-FR" sz="1800"/>
              <a:t>Analyse/présentation des variables cibles</a:t>
            </a:r>
            <a:endParaRPr sz="1800"/>
          </a:p>
          <a:p>
            <a:pPr indent="-304800" lvl="0" marL="393700" rtl="0" algn="l">
              <a:lnSpc>
                <a:spcPct val="90000"/>
              </a:lnSpc>
              <a:spcBef>
                <a:spcPts val="0"/>
              </a:spcBef>
              <a:spcAft>
                <a:spcPts val="0"/>
              </a:spcAft>
              <a:buSzPts val="1800"/>
              <a:buChar char="▪"/>
            </a:pPr>
            <a:r>
              <a:rPr lang="fr-FR" sz="1800"/>
              <a:t>Présentation des variables explicatives/features/input</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1"/>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t/>
            </a:r>
            <a:endParaRPr/>
          </a:p>
        </p:txBody>
      </p:sp>
      <p:graphicFrame>
        <p:nvGraphicFramePr>
          <p:cNvPr id="817" name="Google Shape;817;p81"/>
          <p:cNvGraphicFramePr/>
          <p:nvPr/>
        </p:nvGraphicFramePr>
        <p:xfrm>
          <a:off x="580338" y="1383618"/>
          <a:ext cx="3000000" cy="3000000"/>
        </p:xfrm>
        <a:graphic>
          <a:graphicData uri="http://schemas.openxmlformats.org/drawingml/2006/table">
            <a:tbl>
              <a:tblPr bandRow="1" firstCol="1" firstRow="1">
                <a:noFill/>
                <a:tableStyleId>{0197AF84-5371-44B2-95AD-5FEB31F3865D}</a:tableStyleId>
              </a:tblPr>
              <a:tblGrid>
                <a:gridCol w="1140400"/>
                <a:gridCol w="1140400"/>
                <a:gridCol w="1140400"/>
                <a:gridCol w="1140400"/>
                <a:gridCol w="1140400"/>
                <a:gridCol w="1140400"/>
                <a:gridCol w="1140400"/>
              </a:tblGrid>
              <a:tr h="265000">
                <a:tc>
                  <a:txBody>
                    <a:bodyPr/>
                    <a:lstStyle/>
                    <a:p>
                      <a:pPr indent="0" lvl="0" marL="0" marR="0" rtl="0" algn="l">
                        <a:lnSpc>
                          <a:spcPct val="90000"/>
                        </a:lnSpc>
                        <a:spcBef>
                          <a:spcPts val="0"/>
                        </a:spcBef>
                        <a:spcAft>
                          <a:spcPts val="0"/>
                        </a:spcAft>
                        <a:buClr>
                          <a:srgbClr val="000000"/>
                        </a:buClr>
                        <a:buSzPts val="1100"/>
                        <a:buFont typeface="Arial"/>
                        <a:buNone/>
                      </a:pPr>
                      <a:r>
                        <a:t/>
                      </a:r>
                      <a:endParaRPr sz="1100" u="none" cap="none" strike="noStrike">
                        <a:latin typeface="Calibri"/>
                        <a:ea typeface="Calibri"/>
                        <a:cs typeface="Calibri"/>
                        <a:sym typeface="Calibri"/>
                      </a:endParaRPr>
                    </a:p>
                  </a:txBody>
                  <a:tcPr marT="27000" marB="27000" marR="0" marL="66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solidFill>
                          <a:schemeClr val="dk1"/>
                        </a:solidFill>
                        <a:latin typeface="Calibri"/>
                        <a:ea typeface="Calibri"/>
                        <a:cs typeface="Calibri"/>
                        <a:sym typeface="Calibri"/>
                      </a:endParaRPr>
                    </a:p>
                  </a:txBody>
                  <a:tcPr marT="27000" marB="27000" marR="33225" marL="33225"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CCC6"/>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5"/>
                    </a:solidFill>
                  </a:tcPr>
                </a:tc>
              </a:tr>
              <a:tr h="302125">
                <a:tc>
                  <a:txBody>
                    <a:bodyPr/>
                    <a:lstStyle/>
                    <a:p>
                      <a:pPr indent="0" lvl="0" marL="0" marR="0" rtl="0" algn="l">
                        <a:lnSpc>
                          <a:spcPct val="90000"/>
                        </a:lnSpc>
                        <a:spcBef>
                          <a:spcPts val="0"/>
                        </a:spcBef>
                        <a:spcAft>
                          <a:spcPts val="0"/>
                        </a:spcAft>
                        <a:buClr>
                          <a:srgbClr val="000000"/>
                        </a:buClr>
                        <a:buSzPts val="1100"/>
                        <a:buFont typeface="Arial"/>
                        <a:buNone/>
                      </a:pPr>
                      <a:r>
                        <a:rPr lang="fr-FR" sz="1100" u="none" cap="none" strike="noStrike"/>
                        <a:t>Texte</a:t>
                      </a:r>
                      <a:endParaRPr sz="1100" u="none" cap="none" strike="noStrike">
                        <a:latin typeface="Calibri"/>
                        <a:ea typeface="Calibri"/>
                        <a:cs typeface="Calibri"/>
                        <a:sym typeface="Calibri"/>
                      </a:endParaRPr>
                    </a:p>
                  </a:txBody>
                  <a:tcPr marT="27000" marB="27000" marR="33225" marL="66450" anchor="ctr">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2857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c>
                  <a:txBody>
                    <a:bodyPr/>
                    <a:lstStyle/>
                    <a:p>
                      <a:pPr indent="-63500" lvl="0" marL="63500" marR="0" rtl="0" algn="l">
                        <a:lnSpc>
                          <a:spcPct val="90000"/>
                        </a:lnSpc>
                        <a:spcBef>
                          <a:spcPts val="0"/>
                        </a:spcBef>
                        <a:spcAft>
                          <a:spcPts val="0"/>
                        </a:spcAft>
                        <a:buClr>
                          <a:schemeClr val="dk1"/>
                        </a:buClr>
                        <a:buSzPts val="800"/>
                        <a:buFont typeface="Noto Sans Symbols"/>
                        <a:buChar char="▪"/>
                      </a:pPr>
                      <a:r>
                        <a:rPr lang="fr-FR" sz="800" u="none" cap="none" strike="noStrike">
                          <a:solidFill>
                            <a:schemeClr val="dk1"/>
                          </a:solidFill>
                          <a:latin typeface="Calibri"/>
                          <a:ea typeface="Calibri"/>
                          <a:cs typeface="Calibri"/>
                          <a:sym typeface="Calibri"/>
                        </a:rPr>
                        <a:t>Texte</a:t>
                      </a:r>
                      <a:endParaRPr sz="1100" u="none" cap="none" strike="noStrike"/>
                    </a:p>
                  </a:txBody>
                  <a:tcPr marT="27000" marB="27000" marR="0" marL="66450" anchor="ctr">
                    <a:lnL cap="flat" cmpd="sng" w="127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5CCC6"/>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2"/>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Fiche démarche</a:t>
            </a:r>
            <a:endParaRPr/>
          </a:p>
        </p:txBody>
      </p:sp>
      <p:sp>
        <p:nvSpPr>
          <p:cNvPr id="824" name="Google Shape;824;p82"/>
          <p:cNvSpPr/>
          <p:nvPr/>
        </p:nvSpPr>
        <p:spPr>
          <a:xfrm>
            <a:off x="4074421" y="889667"/>
            <a:ext cx="45846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TRAVAUX À MENER</a:t>
            </a:r>
            <a:endParaRPr b="0" i="0" sz="1200" u="none" cap="none" strike="noStrike">
              <a:solidFill>
                <a:srgbClr val="000000"/>
              </a:solidFill>
              <a:latin typeface="Arial"/>
              <a:ea typeface="Arial"/>
              <a:cs typeface="Arial"/>
              <a:sym typeface="Arial"/>
            </a:endParaRPr>
          </a:p>
        </p:txBody>
      </p:sp>
      <p:sp>
        <p:nvSpPr>
          <p:cNvPr id="825" name="Google Shape;825;p82"/>
          <p:cNvSpPr/>
          <p:nvPr/>
        </p:nvSpPr>
        <p:spPr>
          <a:xfrm>
            <a:off x="507036" y="888292"/>
            <a:ext cx="3275700" cy="230700"/>
          </a:xfrm>
          <a:prstGeom prst="rect">
            <a:avLst/>
          </a:prstGeom>
          <a:solidFill>
            <a:schemeClr val="lt1"/>
          </a:solid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OBJECTIFS</a:t>
            </a:r>
            <a:endParaRPr b="0" i="0" sz="1200" u="none" cap="none" strike="noStrike">
              <a:solidFill>
                <a:srgbClr val="000000"/>
              </a:solidFill>
              <a:latin typeface="Arial"/>
              <a:ea typeface="Arial"/>
              <a:cs typeface="Arial"/>
              <a:sym typeface="Arial"/>
            </a:endParaRPr>
          </a:p>
        </p:txBody>
      </p:sp>
      <p:sp>
        <p:nvSpPr>
          <p:cNvPr id="826" name="Google Shape;826;p82"/>
          <p:cNvSpPr/>
          <p:nvPr/>
        </p:nvSpPr>
        <p:spPr>
          <a:xfrm>
            <a:off x="507036" y="1182248"/>
            <a:ext cx="3275700" cy="787500"/>
          </a:xfrm>
          <a:prstGeom prst="rect">
            <a:avLst/>
          </a:prstGeom>
          <a:solidFill>
            <a:schemeClr val="lt1"/>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0" i="0" lang="fr-FR" sz="10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sp>
        <p:nvSpPr>
          <p:cNvPr id="827" name="Google Shape;827;p82"/>
          <p:cNvSpPr/>
          <p:nvPr/>
        </p:nvSpPr>
        <p:spPr>
          <a:xfrm>
            <a:off x="4074421" y="1182248"/>
            <a:ext cx="4584600" cy="35082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8A857E"/>
              </a:buClr>
              <a:buSzPts val="1000"/>
              <a:buFont typeface="Arial"/>
              <a:buNone/>
            </a:pPr>
            <a:r>
              <a:t/>
            </a:r>
            <a:endParaRPr b="0" i="0" sz="1000" u="none" cap="none" strike="noStrike">
              <a:solidFill>
                <a:srgbClr val="746458"/>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1" marL="469900" marR="0" rtl="0" algn="l">
              <a:lnSpc>
                <a:spcPct val="90000"/>
              </a:lnSpc>
              <a:spcBef>
                <a:spcPts val="200"/>
              </a:spcBef>
              <a:spcAft>
                <a:spcPts val="0"/>
              </a:spcAft>
              <a:buClr>
                <a:srgbClr val="746457"/>
              </a:buClr>
              <a:buSzPts val="1000"/>
              <a:buFont typeface="Arial"/>
              <a:buNone/>
            </a:pPr>
            <a:r>
              <a:t/>
            </a:r>
            <a:endParaRPr b="1" i="0" sz="1000" u="none" cap="none" strike="noStrike">
              <a:solidFill>
                <a:schemeClr val="dk1"/>
              </a:solidFill>
              <a:latin typeface="Calibri"/>
              <a:ea typeface="Calibri"/>
              <a:cs typeface="Calibri"/>
              <a:sym typeface="Calibri"/>
            </a:endParaRPr>
          </a:p>
        </p:txBody>
      </p:sp>
      <p:sp>
        <p:nvSpPr>
          <p:cNvPr id="828" name="Google Shape;828;p82"/>
          <p:cNvSpPr/>
          <p:nvPr/>
        </p:nvSpPr>
        <p:spPr>
          <a:xfrm>
            <a:off x="507036" y="2113518"/>
            <a:ext cx="32757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LIVRABLES</a:t>
            </a:r>
            <a:endParaRPr b="0" i="0" sz="1200" u="none" cap="none" strike="noStrike">
              <a:solidFill>
                <a:srgbClr val="000000"/>
              </a:solidFill>
              <a:latin typeface="Arial"/>
              <a:ea typeface="Arial"/>
              <a:cs typeface="Arial"/>
              <a:sym typeface="Arial"/>
            </a:endParaRPr>
          </a:p>
        </p:txBody>
      </p:sp>
      <p:sp>
        <p:nvSpPr>
          <p:cNvPr id="829" name="Google Shape;829;p82"/>
          <p:cNvSpPr/>
          <p:nvPr/>
        </p:nvSpPr>
        <p:spPr>
          <a:xfrm>
            <a:off x="507036" y="2404148"/>
            <a:ext cx="3275700" cy="876300"/>
          </a:xfrm>
          <a:prstGeom prst="rect">
            <a:avLst/>
          </a:prstGeom>
          <a:solidFill>
            <a:schemeClr val="lt1"/>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0" i="0" lang="fr-FR" sz="10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0" marL="152400" marR="0" rtl="0" algn="l">
              <a:lnSpc>
                <a:spcPct val="90000"/>
              </a:lnSpc>
              <a:spcBef>
                <a:spcPts val="500"/>
              </a:spcBef>
              <a:spcAft>
                <a:spcPts val="0"/>
              </a:spcAft>
              <a:buClr>
                <a:schemeClr val="dk1"/>
              </a:buClr>
              <a:buSzPts val="1000"/>
              <a:buFont typeface="Noto Sans Symbols"/>
              <a:buNone/>
            </a:pPr>
            <a:r>
              <a:t/>
            </a:r>
            <a:endParaRPr b="0" i="0" sz="1000" u="none" cap="none" strike="noStrike">
              <a:solidFill>
                <a:schemeClr val="dk1"/>
              </a:solidFill>
              <a:latin typeface="Calibri"/>
              <a:ea typeface="Calibri"/>
              <a:cs typeface="Calibri"/>
              <a:sym typeface="Calibri"/>
            </a:endParaRPr>
          </a:p>
        </p:txBody>
      </p:sp>
      <p:sp>
        <p:nvSpPr>
          <p:cNvPr id="830" name="Google Shape;830;p82"/>
          <p:cNvSpPr/>
          <p:nvPr/>
        </p:nvSpPr>
        <p:spPr>
          <a:xfrm>
            <a:off x="507036" y="3424196"/>
            <a:ext cx="3275700" cy="230700"/>
          </a:xfrm>
          <a:prstGeom prst="rect">
            <a:avLst/>
          </a:prstGeom>
          <a:noFill/>
          <a:ln>
            <a:noFill/>
          </a:ln>
        </p:spPr>
        <p:txBody>
          <a:bodyPr anchorCtr="0" anchor="ctr" bIns="39550" lIns="62300" spcFirstLastPara="1" rIns="62300" wrap="square" tIns="39550">
            <a:noAutofit/>
          </a:bodyPr>
          <a:lstStyle/>
          <a:p>
            <a:pPr indent="0" lvl="0" marL="228600" marR="0" rtl="0" algn="l">
              <a:lnSpc>
                <a:spcPct val="90000"/>
              </a:lnSpc>
              <a:spcBef>
                <a:spcPts val="0"/>
              </a:spcBef>
              <a:spcAft>
                <a:spcPts val="0"/>
              </a:spcAft>
              <a:buClr>
                <a:srgbClr val="000000"/>
              </a:buClr>
              <a:buSzPts val="1200"/>
              <a:buFont typeface="Arial"/>
              <a:buNone/>
            </a:pPr>
            <a:r>
              <a:rPr b="1" i="0" lang="fr-FR" sz="1200" u="none" cap="none" strike="noStrike">
                <a:solidFill>
                  <a:schemeClr val="dk1"/>
                </a:solidFill>
                <a:latin typeface="Calibri"/>
                <a:ea typeface="Calibri"/>
                <a:cs typeface="Calibri"/>
                <a:sym typeface="Calibri"/>
              </a:rPr>
              <a:t>CONTRIBUTEURS</a:t>
            </a:r>
            <a:endParaRPr b="0" i="0" sz="1200" u="none" cap="none" strike="noStrike">
              <a:solidFill>
                <a:srgbClr val="000000"/>
              </a:solidFill>
              <a:latin typeface="Arial"/>
              <a:ea typeface="Arial"/>
              <a:cs typeface="Arial"/>
              <a:sym typeface="Arial"/>
            </a:endParaRPr>
          </a:p>
        </p:txBody>
      </p:sp>
      <p:sp>
        <p:nvSpPr>
          <p:cNvPr id="831" name="Google Shape;831;p82"/>
          <p:cNvSpPr/>
          <p:nvPr/>
        </p:nvSpPr>
        <p:spPr>
          <a:xfrm>
            <a:off x="507036" y="3719249"/>
            <a:ext cx="3275700" cy="971400"/>
          </a:xfrm>
          <a:prstGeom prst="rect">
            <a:avLst/>
          </a:prstGeom>
          <a:solidFill>
            <a:schemeClr val="lt1"/>
          </a:solidFill>
          <a:ln>
            <a:noFill/>
          </a:ln>
        </p:spPr>
        <p:txBody>
          <a:bodyPr anchorCtr="0" anchor="t" bIns="62300" lIns="62300" spcFirstLastPara="1" rIns="62300" wrap="square" tIns="62300">
            <a:noAutofit/>
          </a:bodyPr>
          <a:lstStyle/>
          <a:p>
            <a:pPr indent="-152400" lvl="0" marL="152400" marR="0" rtl="0" algn="l">
              <a:lnSpc>
                <a:spcPct val="90000"/>
              </a:lnSpc>
              <a:spcBef>
                <a:spcPts val="0"/>
              </a:spcBef>
              <a:spcAft>
                <a:spcPts val="0"/>
              </a:spcAft>
              <a:buClr>
                <a:schemeClr val="dk1"/>
              </a:buClr>
              <a:buSzPts val="1000"/>
              <a:buFont typeface="Noto Sans Symbols"/>
              <a:buChar char="▪"/>
            </a:pPr>
            <a:r>
              <a:rPr b="0" i="0" lang="fr-FR" sz="1000" u="none" cap="none" strike="noStrike">
                <a:solidFill>
                  <a:schemeClr val="dk1"/>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p:txBody>
      </p:sp>
      <p:cxnSp>
        <p:nvCxnSpPr>
          <p:cNvPr id="832" name="Google Shape;832;p82"/>
          <p:cNvCxnSpPr/>
          <p:nvPr/>
        </p:nvCxnSpPr>
        <p:spPr>
          <a:xfrm rot="10800000">
            <a:off x="506946" y="1119125"/>
            <a:ext cx="3275700" cy="0"/>
          </a:xfrm>
          <a:prstGeom prst="straightConnector1">
            <a:avLst/>
          </a:prstGeom>
          <a:noFill/>
          <a:ln cap="flat" cmpd="sng" w="19050">
            <a:solidFill>
              <a:srgbClr val="A29E9A"/>
            </a:solidFill>
            <a:prstDash val="solid"/>
            <a:round/>
            <a:headEnd len="sm" w="sm" type="none"/>
            <a:tailEnd len="sm" w="sm" type="none"/>
          </a:ln>
        </p:spPr>
      </p:cxnSp>
      <p:cxnSp>
        <p:nvCxnSpPr>
          <p:cNvPr id="833" name="Google Shape;833;p82"/>
          <p:cNvCxnSpPr/>
          <p:nvPr/>
        </p:nvCxnSpPr>
        <p:spPr>
          <a:xfrm rot="10800000">
            <a:off x="4074470" y="1120500"/>
            <a:ext cx="4584600" cy="0"/>
          </a:xfrm>
          <a:prstGeom prst="straightConnector1">
            <a:avLst/>
          </a:prstGeom>
          <a:noFill/>
          <a:ln cap="flat" cmpd="sng" w="19050">
            <a:solidFill>
              <a:srgbClr val="A29E9A"/>
            </a:solidFill>
            <a:prstDash val="solid"/>
            <a:round/>
            <a:headEnd len="sm" w="sm" type="none"/>
            <a:tailEnd len="sm" w="sm" type="none"/>
          </a:ln>
        </p:spPr>
      </p:cxnSp>
      <p:cxnSp>
        <p:nvCxnSpPr>
          <p:cNvPr id="834" name="Google Shape;834;p82"/>
          <p:cNvCxnSpPr/>
          <p:nvPr/>
        </p:nvCxnSpPr>
        <p:spPr>
          <a:xfrm rot="10800000">
            <a:off x="506946" y="2344351"/>
            <a:ext cx="3275700" cy="0"/>
          </a:xfrm>
          <a:prstGeom prst="straightConnector1">
            <a:avLst/>
          </a:prstGeom>
          <a:noFill/>
          <a:ln cap="flat" cmpd="sng" w="19050">
            <a:solidFill>
              <a:srgbClr val="A29E9A"/>
            </a:solidFill>
            <a:prstDash val="solid"/>
            <a:round/>
            <a:headEnd len="sm" w="sm" type="none"/>
            <a:tailEnd len="sm" w="sm" type="none"/>
          </a:ln>
        </p:spPr>
      </p:cxnSp>
      <p:cxnSp>
        <p:nvCxnSpPr>
          <p:cNvPr id="835" name="Google Shape;835;p82"/>
          <p:cNvCxnSpPr/>
          <p:nvPr/>
        </p:nvCxnSpPr>
        <p:spPr>
          <a:xfrm rot="10800000">
            <a:off x="506946" y="3655028"/>
            <a:ext cx="3275700" cy="0"/>
          </a:xfrm>
          <a:prstGeom prst="straightConnector1">
            <a:avLst/>
          </a:prstGeom>
          <a:noFill/>
          <a:ln cap="flat" cmpd="sng" w="19050">
            <a:solidFill>
              <a:srgbClr val="A29E9A"/>
            </a:solidFill>
            <a:prstDash val="solid"/>
            <a:round/>
            <a:headEnd len="sm" w="sm" type="none"/>
            <a:tailEnd len="sm" w="sm" type="none"/>
          </a:ln>
        </p:spPr>
      </p:cxnSp>
      <p:pic>
        <p:nvPicPr>
          <p:cNvPr id="836" name="Google Shape;836;p82"/>
          <p:cNvPicPr preferRelativeResize="0"/>
          <p:nvPr/>
        </p:nvPicPr>
        <p:blipFill rotWithShape="1">
          <a:blip r:embed="rId3">
            <a:alphaModFix/>
          </a:blip>
          <a:srcRect b="0" l="0" r="0" t="0"/>
          <a:stretch/>
        </p:blipFill>
        <p:spPr>
          <a:xfrm>
            <a:off x="542769" y="872726"/>
            <a:ext cx="188936" cy="188936"/>
          </a:xfrm>
          <a:prstGeom prst="rect">
            <a:avLst/>
          </a:prstGeom>
          <a:noFill/>
          <a:ln>
            <a:noFill/>
          </a:ln>
        </p:spPr>
      </p:pic>
      <p:pic>
        <p:nvPicPr>
          <p:cNvPr id="837" name="Google Shape;837;p82"/>
          <p:cNvPicPr preferRelativeResize="0"/>
          <p:nvPr/>
        </p:nvPicPr>
        <p:blipFill rotWithShape="1">
          <a:blip r:embed="rId4">
            <a:alphaModFix/>
          </a:blip>
          <a:srcRect b="0" l="0" r="0" t="0"/>
          <a:stretch/>
        </p:blipFill>
        <p:spPr>
          <a:xfrm>
            <a:off x="555254" y="2104972"/>
            <a:ext cx="192356" cy="192356"/>
          </a:xfrm>
          <a:prstGeom prst="rect">
            <a:avLst/>
          </a:prstGeom>
          <a:noFill/>
          <a:ln>
            <a:noFill/>
          </a:ln>
        </p:spPr>
      </p:pic>
      <p:pic>
        <p:nvPicPr>
          <p:cNvPr id="838" name="Google Shape;838;p82"/>
          <p:cNvPicPr preferRelativeResize="0"/>
          <p:nvPr/>
        </p:nvPicPr>
        <p:blipFill rotWithShape="1">
          <a:blip r:embed="rId5">
            <a:alphaModFix/>
          </a:blip>
          <a:srcRect b="0" l="0" r="0" t="0"/>
          <a:stretch/>
        </p:blipFill>
        <p:spPr>
          <a:xfrm>
            <a:off x="538932" y="3415500"/>
            <a:ext cx="195171" cy="195171"/>
          </a:xfrm>
          <a:prstGeom prst="rect">
            <a:avLst/>
          </a:prstGeom>
          <a:noFill/>
          <a:ln>
            <a:noFill/>
          </a:ln>
        </p:spPr>
      </p:pic>
      <p:pic>
        <p:nvPicPr>
          <p:cNvPr id="839" name="Google Shape;839;p82"/>
          <p:cNvPicPr preferRelativeResize="0"/>
          <p:nvPr/>
        </p:nvPicPr>
        <p:blipFill rotWithShape="1">
          <a:blip r:embed="rId6">
            <a:alphaModFix/>
          </a:blip>
          <a:srcRect b="0" l="0" r="0" t="0"/>
          <a:stretch/>
        </p:blipFill>
        <p:spPr>
          <a:xfrm>
            <a:off x="4098201" y="906476"/>
            <a:ext cx="184013" cy="1840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3"/>
          <p:cNvSpPr txBox="1"/>
          <p:nvPr>
            <p:ph type="title"/>
          </p:nvPr>
        </p:nvSpPr>
        <p:spPr>
          <a:xfrm>
            <a:off x="417635" y="166688"/>
            <a:ext cx="83082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&lt; Titre de la mission &gt; (fiche référence 1 page)</a:t>
            </a:r>
            <a:endParaRPr/>
          </a:p>
        </p:txBody>
      </p:sp>
      <p:sp>
        <p:nvSpPr>
          <p:cNvPr id="846" name="Google Shape;846;p83"/>
          <p:cNvSpPr/>
          <p:nvPr/>
        </p:nvSpPr>
        <p:spPr>
          <a:xfrm>
            <a:off x="417635" y="1128125"/>
            <a:ext cx="3940800" cy="12933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Expliquer le contexte dans lequel Exton est intervenu </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Quels étaient les objectifs et enjeux ?</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Quels étaient les décideurs / parties prenantes ?</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01600" lvl="1" marL="469900" marR="0" rtl="0" algn="l">
              <a:lnSpc>
                <a:spcPct val="90000"/>
              </a:lnSpc>
              <a:spcBef>
                <a:spcPts val="0"/>
              </a:spcBef>
              <a:spcAft>
                <a:spcPts val="0"/>
              </a:spcAft>
              <a:buClr>
                <a:srgbClr val="746457"/>
              </a:buClr>
              <a:buSzPts val="900"/>
              <a:buFont typeface="Arial"/>
              <a:buNone/>
            </a:pPr>
            <a:r>
              <a:t/>
            </a:r>
            <a:endParaRPr b="0" i="0" sz="900" u="none" cap="none" strike="noStrike">
              <a:solidFill>
                <a:srgbClr val="746457"/>
              </a:solidFill>
              <a:latin typeface="Calibri"/>
              <a:ea typeface="Calibri"/>
              <a:cs typeface="Calibri"/>
              <a:sym typeface="Calibri"/>
            </a:endParaRPr>
          </a:p>
        </p:txBody>
      </p:sp>
      <p:sp>
        <p:nvSpPr>
          <p:cNvPr id="847" name="Google Shape;847;p83"/>
          <p:cNvSpPr/>
          <p:nvPr/>
        </p:nvSpPr>
        <p:spPr>
          <a:xfrm>
            <a:off x="417635" y="2685656"/>
            <a:ext cx="3940800" cy="20811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Présenter la démarche projet, avec éventuellement un graphique</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Les chantiers, les étapes, le planning</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Les modalités d‘animation</a:t>
            </a:r>
            <a:endParaRPr b="0" i="0" sz="1200" u="none" cap="none" strike="noStrike">
              <a:solidFill>
                <a:srgbClr val="000000"/>
              </a:solidFill>
              <a:latin typeface="Arial"/>
              <a:ea typeface="Arial"/>
              <a:cs typeface="Arial"/>
              <a:sym typeface="Arial"/>
            </a:endParaRPr>
          </a:p>
          <a:p>
            <a:pPr indent="-152400" lvl="1" marL="4699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Eventuellement les instances de gouvernance/décision auxquelles le projet a été présenté</a:t>
            </a:r>
            <a:endParaRPr b="0" i="0" sz="1200" u="none" cap="none" strike="noStrike">
              <a:solidFill>
                <a:srgbClr val="000000"/>
              </a:solidFill>
              <a:latin typeface="Arial"/>
              <a:ea typeface="Arial"/>
              <a:cs typeface="Arial"/>
              <a:sym typeface="Arial"/>
            </a:endParaRPr>
          </a:p>
          <a:p>
            <a:pPr indent="-88900" lvl="0" marL="152400" marR="0" rtl="0" algn="l">
              <a:lnSpc>
                <a:spcPct val="90000"/>
              </a:lnSpc>
              <a:spcBef>
                <a:spcPts val="500"/>
              </a:spcBef>
              <a:spcAft>
                <a:spcPts val="0"/>
              </a:spcAft>
              <a:buClr>
                <a:schemeClr val="dk1"/>
              </a:buClr>
              <a:buSzPts val="1000"/>
              <a:buFont typeface="Noto Sans Symbols"/>
              <a:buNone/>
            </a:pPr>
            <a:r>
              <a:t/>
            </a:r>
            <a:endParaRPr b="1" i="0" sz="1000" u="none" cap="none" strike="noStrike">
              <a:solidFill>
                <a:schemeClr val="dk1"/>
              </a:solidFill>
              <a:latin typeface="Calibri"/>
              <a:ea typeface="Calibri"/>
              <a:cs typeface="Calibri"/>
              <a:sym typeface="Calibri"/>
            </a:endParaRPr>
          </a:p>
        </p:txBody>
      </p:sp>
      <p:sp>
        <p:nvSpPr>
          <p:cNvPr id="848" name="Google Shape;848;p83"/>
          <p:cNvSpPr/>
          <p:nvPr/>
        </p:nvSpPr>
        <p:spPr>
          <a:xfrm>
            <a:off x="4621805" y="872403"/>
            <a:ext cx="3883500" cy="205200"/>
          </a:xfrm>
          <a:prstGeom prst="rect">
            <a:avLst/>
          </a:prstGeom>
          <a:noFill/>
          <a:ln>
            <a:noFill/>
          </a:ln>
        </p:spPr>
        <p:txBody>
          <a:bodyPr anchorCtr="0" anchor="ctr" bIns="39550" lIns="62300" spcFirstLastPara="1" rIns="62300" wrap="square" tIns="39550">
            <a:noAutofit/>
          </a:bodyPr>
          <a:lstStyle/>
          <a:p>
            <a:pPr indent="0" lvl="0" marL="0" marR="0" rtl="0" algn="l">
              <a:lnSpc>
                <a:spcPct val="90000"/>
              </a:lnSpc>
              <a:spcBef>
                <a:spcPts val="0"/>
              </a:spcBef>
              <a:spcAft>
                <a:spcPts val="0"/>
              </a:spcAft>
              <a:buClr>
                <a:srgbClr val="000000"/>
              </a:buClr>
              <a:buSzPts val="1200"/>
              <a:buFont typeface="Arial"/>
              <a:buNone/>
            </a:pPr>
            <a:r>
              <a:rPr b="1" i="0" lang="fr-FR" sz="1200" u="none" cap="none" strike="noStrike">
                <a:solidFill>
                  <a:srgbClr val="263857"/>
                </a:solidFill>
                <a:latin typeface="Calibri"/>
                <a:ea typeface="Calibri"/>
                <a:cs typeface="Calibri"/>
                <a:sym typeface="Calibri"/>
              </a:rPr>
              <a:t>RÉSULTATS</a:t>
            </a:r>
            <a:endParaRPr b="0" i="0" sz="1200" u="none" cap="none" strike="noStrike">
              <a:solidFill>
                <a:srgbClr val="000000"/>
              </a:solidFill>
              <a:latin typeface="Arial"/>
              <a:ea typeface="Arial"/>
              <a:cs typeface="Arial"/>
              <a:sym typeface="Arial"/>
            </a:endParaRPr>
          </a:p>
        </p:txBody>
      </p:sp>
      <p:sp>
        <p:nvSpPr>
          <p:cNvPr id="849" name="Google Shape;849;p83"/>
          <p:cNvSpPr/>
          <p:nvPr/>
        </p:nvSpPr>
        <p:spPr>
          <a:xfrm>
            <a:off x="423957" y="872403"/>
            <a:ext cx="3934500" cy="205200"/>
          </a:xfrm>
          <a:prstGeom prst="rect">
            <a:avLst/>
          </a:prstGeom>
          <a:solidFill>
            <a:schemeClr val="lt1"/>
          </a:solidFill>
          <a:ln>
            <a:noFill/>
          </a:ln>
        </p:spPr>
        <p:txBody>
          <a:bodyPr anchorCtr="0" anchor="ctr" bIns="39550" lIns="62300" spcFirstLastPara="1" rIns="62300" wrap="square" tIns="39550">
            <a:noAutofit/>
          </a:bodyPr>
          <a:lstStyle/>
          <a:p>
            <a:pPr indent="0" lvl="0" marL="0" marR="0" rtl="0" algn="l">
              <a:lnSpc>
                <a:spcPct val="90000"/>
              </a:lnSpc>
              <a:spcBef>
                <a:spcPts val="0"/>
              </a:spcBef>
              <a:spcAft>
                <a:spcPts val="0"/>
              </a:spcAft>
              <a:buClr>
                <a:srgbClr val="000000"/>
              </a:buClr>
              <a:buSzPts val="1200"/>
              <a:buFont typeface="Arial"/>
              <a:buNone/>
            </a:pPr>
            <a:r>
              <a:rPr b="1" i="0" lang="fr-FR" sz="1200" u="none" cap="none" strike="noStrike">
                <a:solidFill>
                  <a:srgbClr val="263857"/>
                </a:solidFill>
                <a:latin typeface="Calibri"/>
                <a:ea typeface="Calibri"/>
                <a:cs typeface="Calibri"/>
                <a:sym typeface="Calibri"/>
              </a:rPr>
              <a:t>CONTEXTE ET OBJECTIFS</a:t>
            </a:r>
            <a:endParaRPr b="0" i="0" sz="1200" u="none" cap="none" strike="noStrike">
              <a:solidFill>
                <a:srgbClr val="000000"/>
              </a:solidFill>
              <a:latin typeface="Arial"/>
              <a:ea typeface="Arial"/>
              <a:cs typeface="Arial"/>
              <a:sym typeface="Arial"/>
            </a:endParaRPr>
          </a:p>
        </p:txBody>
      </p:sp>
      <p:cxnSp>
        <p:nvCxnSpPr>
          <p:cNvPr id="850" name="Google Shape;850;p83"/>
          <p:cNvCxnSpPr/>
          <p:nvPr/>
        </p:nvCxnSpPr>
        <p:spPr>
          <a:xfrm rot="10800000">
            <a:off x="423858" y="1084052"/>
            <a:ext cx="3934500" cy="0"/>
          </a:xfrm>
          <a:prstGeom prst="straightConnector1">
            <a:avLst/>
          </a:prstGeom>
          <a:noFill/>
          <a:ln cap="flat" cmpd="sng" w="19050">
            <a:solidFill>
              <a:srgbClr val="A29E9A"/>
            </a:solidFill>
            <a:prstDash val="solid"/>
            <a:round/>
            <a:headEnd len="sm" w="sm" type="none"/>
            <a:tailEnd len="sm" w="sm" type="none"/>
          </a:ln>
        </p:spPr>
      </p:cxnSp>
      <p:cxnSp>
        <p:nvCxnSpPr>
          <p:cNvPr id="851" name="Google Shape;851;p83"/>
          <p:cNvCxnSpPr/>
          <p:nvPr/>
        </p:nvCxnSpPr>
        <p:spPr>
          <a:xfrm flipH="1">
            <a:off x="4621846" y="1077545"/>
            <a:ext cx="4104000" cy="6600"/>
          </a:xfrm>
          <a:prstGeom prst="straightConnector1">
            <a:avLst/>
          </a:prstGeom>
          <a:noFill/>
          <a:ln cap="flat" cmpd="sng" w="19050">
            <a:solidFill>
              <a:srgbClr val="A29E9A"/>
            </a:solidFill>
            <a:prstDash val="solid"/>
            <a:round/>
            <a:headEnd len="sm" w="sm" type="none"/>
            <a:tailEnd len="sm" w="sm" type="none"/>
          </a:ln>
        </p:spPr>
      </p:cxnSp>
      <p:sp>
        <p:nvSpPr>
          <p:cNvPr id="852" name="Google Shape;852;p83"/>
          <p:cNvSpPr/>
          <p:nvPr/>
        </p:nvSpPr>
        <p:spPr>
          <a:xfrm>
            <a:off x="423957" y="2427332"/>
            <a:ext cx="3934500" cy="205200"/>
          </a:xfrm>
          <a:prstGeom prst="rect">
            <a:avLst/>
          </a:prstGeom>
          <a:solidFill>
            <a:schemeClr val="lt1"/>
          </a:solidFill>
          <a:ln>
            <a:noFill/>
          </a:ln>
        </p:spPr>
        <p:txBody>
          <a:bodyPr anchorCtr="0" anchor="ctr" bIns="39550" lIns="62300" spcFirstLastPara="1" rIns="62300" wrap="square" tIns="39550">
            <a:noAutofit/>
          </a:bodyPr>
          <a:lstStyle/>
          <a:p>
            <a:pPr indent="0" lvl="0" marL="0" marR="0" rtl="0" algn="l">
              <a:lnSpc>
                <a:spcPct val="90000"/>
              </a:lnSpc>
              <a:spcBef>
                <a:spcPts val="0"/>
              </a:spcBef>
              <a:spcAft>
                <a:spcPts val="0"/>
              </a:spcAft>
              <a:buClr>
                <a:srgbClr val="000000"/>
              </a:buClr>
              <a:buSzPts val="1200"/>
              <a:buFont typeface="Arial"/>
              <a:buNone/>
            </a:pPr>
            <a:r>
              <a:rPr b="1" i="0" lang="fr-FR" sz="1200" u="none" cap="none" strike="noStrike">
                <a:solidFill>
                  <a:srgbClr val="263857"/>
                </a:solidFill>
                <a:latin typeface="Calibri"/>
                <a:ea typeface="Calibri"/>
                <a:cs typeface="Calibri"/>
                <a:sym typeface="Calibri"/>
              </a:rPr>
              <a:t>DÉMARCHE</a:t>
            </a:r>
            <a:endParaRPr b="0" i="0" sz="1200" u="none" cap="none" strike="noStrike">
              <a:solidFill>
                <a:srgbClr val="000000"/>
              </a:solidFill>
              <a:latin typeface="Arial"/>
              <a:ea typeface="Arial"/>
              <a:cs typeface="Arial"/>
              <a:sym typeface="Arial"/>
            </a:endParaRPr>
          </a:p>
        </p:txBody>
      </p:sp>
      <p:cxnSp>
        <p:nvCxnSpPr>
          <p:cNvPr id="853" name="Google Shape;853;p83"/>
          <p:cNvCxnSpPr/>
          <p:nvPr/>
        </p:nvCxnSpPr>
        <p:spPr>
          <a:xfrm rot="10800000">
            <a:off x="423858" y="2638981"/>
            <a:ext cx="3934500" cy="0"/>
          </a:xfrm>
          <a:prstGeom prst="straightConnector1">
            <a:avLst/>
          </a:prstGeom>
          <a:noFill/>
          <a:ln cap="flat" cmpd="sng" w="19050">
            <a:solidFill>
              <a:srgbClr val="A29E9A"/>
            </a:solidFill>
            <a:prstDash val="solid"/>
            <a:round/>
            <a:headEnd len="sm" w="sm" type="none"/>
            <a:tailEnd len="sm" w="sm" type="none"/>
          </a:ln>
        </p:spPr>
      </p:cxnSp>
      <p:sp>
        <p:nvSpPr>
          <p:cNvPr id="854" name="Google Shape;854;p83"/>
          <p:cNvSpPr/>
          <p:nvPr/>
        </p:nvSpPr>
        <p:spPr>
          <a:xfrm>
            <a:off x="4621806" y="1128125"/>
            <a:ext cx="4104000" cy="3638700"/>
          </a:xfrm>
          <a:prstGeom prst="rect">
            <a:avLst/>
          </a:prstGeom>
          <a:solidFill>
            <a:schemeClr val="lt1"/>
          </a:solidFill>
          <a:ln>
            <a:noFill/>
          </a:ln>
        </p:spPr>
        <p:txBody>
          <a:bodyPr anchorCtr="0" anchor="t" bIns="38475" lIns="62300" spcFirstLastPara="1" rIns="31150" wrap="square" tIns="62300">
            <a:noAutofit/>
          </a:bodyPr>
          <a:lstStyle/>
          <a:p>
            <a:pPr indent="-152400" lvl="0" marL="152400" marR="0" rtl="0" algn="l">
              <a:lnSpc>
                <a:spcPct val="90000"/>
              </a:lnSpc>
              <a:spcBef>
                <a:spcPts val="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Présenter le bilan et les résultats du projet</a:t>
            </a:r>
            <a:endParaRPr b="0" i="0" sz="1200" u="none" cap="none" strike="noStrike">
              <a:solidFill>
                <a:srgbClr val="000000"/>
              </a:solidFill>
              <a:latin typeface="Arial"/>
              <a:ea typeface="Arial"/>
              <a:cs typeface="Arial"/>
              <a:sym typeface="Arial"/>
            </a:endParaRPr>
          </a:p>
          <a:p>
            <a:pPr indent="-152400" lvl="1" marL="5461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5461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0" marL="152400" marR="0" rtl="0" algn="l">
              <a:lnSpc>
                <a:spcPct val="90000"/>
              </a:lnSpc>
              <a:spcBef>
                <a:spcPts val="500"/>
              </a:spcBef>
              <a:spcAft>
                <a:spcPts val="0"/>
              </a:spcAft>
              <a:buClr>
                <a:srgbClr val="13264A"/>
              </a:buClr>
              <a:buSzPts val="1000"/>
              <a:buFont typeface="Noto Sans Symbols"/>
              <a:buNone/>
            </a:pPr>
            <a:r>
              <a:t/>
            </a:r>
            <a:endParaRPr b="1" i="0" sz="1000" u="none" cap="none" strike="noStrike">
              <a:solidFill>
                <a:srgbClr val="13264A"/>
              </a:solidFill>
              <a:latin typeface="Calibri"/>
              <a:ea typeface="Calibri"/>
              <a:cs typeface="Calibri"/>
              <a:sym typeface="Calibri"/>
            </a:endParaRPr>
          </a:p>
          <a:p>
            <a:pPr indent="-152400" lvl="0" marL="152400" marR="0" rtl="0" algn="l">
              <a:lnSpc>
                <a:spcPct val="90000"/>
              </a:lnSpc>
              <a:spcBef>
                <a:spcPts val="500"/>
              </a:spcBef>
              <a:spcAft>
                <a:spcPts val="0"/>
              </a:spcAft>
              <a:buClr>
                <a:srgbClr val="13264A"/>
              </a:buClr>
              <a:buSzPts val="1000"/>
              <a:buFont typeface="Noto Sans Symbols"/>
              <a:buChar char="▪"/>
            </a:pPr>
            <a:r>
              <a:rPr b="1" i="0" lang="fr-FR" sz="1000" u="none" cap="none" strike="noStrike">
                <a:solidFill>
                  <a:srgbClr val="13264A"/>
                </a:solidFill>
                <a:latin typeface="Calibri"/>
                <a:ea typeface="Calibri"/>
                <a:cs typeface="Calibri"/>
                <a:sym typeface="Calibri"/>
              </a:rPr>
              <a:t>Illustrer par des exemples de livrables types (vignettes)</a:t>
            </a:r>
            <a:endParaRPr b="0" i="0" sz="1200" u="none" cap="none" strike="noStrike">
              <a:solidFill>
                <a:srgbClr val="000000"/>
              </a:solidFill>
              <a:latin typeface="Arial"/>
              <a:ea typeface="Arial"/>
              <a:cs typeface="Arial"/>
              <a:sym typeface="Arial"/>
            </a:endParaRPr>
          </a:p>
          <a:p>
            <a:pPr indent="-152400" lvl="1" marL="5461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152400" lvl="1" marL="546100" marR="0" rtl="0" algn="l">
              <a:lnSpc>
                <a:spcPct val="90000"/>
              </a:lnSpc>
              <a:spcBef>
                <a:spcPts val="200"/>
              </a:spcBef>
              <a:spcAft>
                <a:spcPts val="0"/>
              </a:spcAft>
              <a:buClr>
                <a:srgbClr val="8A857E"/>
              </a:buClr>
              <a:buSzPts val="1000"/>
              <a:buFont typeface="Arial"/>
              <a:buChar char="–"/>
            </a:pPr>
            <a:r>
              <a:rPr b="0" i="0" lang="fr-FR" sz="1000" u="none" cap="none" strike="noStrike">
                <a:solidFill>
                  <a:srgbClr val="746458"/>
                </a:solidFill>
                <a:latin typeface="Calibri"/>
                <a:ea typeface="Calibri"/>
                <a:cs typeface="Calibri"/>
                <a:sym typeface="Calibri"/>
              </a:rPr>
              <a:t>Texte</a:t>
            </a:r>
            <a:endParaRPr b="0" i="0" sz="1200" u="none" cap="none" strike="noStrike">
              <a:solidFill>
                <a:srgbClr val="000000"/>
              </a:solidFill>
              <a:latin typeface="Arial"/>
              <a:ea typeface="Arial"/>
              <a:cs typeface="Arial"/>
              <a:sym typeface="Arial"/>
            </a:endParaRPr>
          </a:p>
          <a:p>
            <a:pPr indent="-88900" lvl="0" marL="152400" marR="0" rtl="0" algn="l">
              <a:lnSpc>
                <a:spcPct val="90000"/>
              </a:lnSpc>
              <a:spcBef>
                <a:spcPts val="500"/>
              </a:spcBef>
              <a:spcAft>
                <a:spcPts val="0"/>
              </a:spcAft>
              <a:buClr>
                <a:srgbClr val="13264A"/>
              </a:buClr>
              <a:buSzPts val="1000"/>
              <a:buFont typeface="Noto Sans Symbols"/>
              <a:buNone/>
            </a:pPr>
            <a:r>
              <a:t/>
            </a:r>
            <a:endParaRPr b="1" i="0" sz="1000" u="none" cap="none" strike="noStrike">
              <a:solidFill>
                <a:srgbClr val="13264A"/>
              </a:solidFill>
              <a:latin typeface="Calibri"/>
              <a:ea typeface="Calibri"/>
              <a:cs typeface="Calibri"/>
              <a:sym typeface="Calibri"/>
            </a:endParaRPr>
          </a:p>
          <a:p>
            <a:pPr indent="-88900" lvl="0" marL="152400" marR="0" rtl="0" algn="l">
              <a:lnSpc>
                <a:spcPct val="90000"/>
              </a:lnSpc>
              <a:spcBef>
                <a:spcPts val="500"/>
              </a:spcBef>
              <a:spcAft>
                <a:spcPts val="0"/>
              </a:spcAft>
              <a:buClr>
                <a:schemeClr val="dk1"/>
              </a:buClr>
              <a:buSzPts val="1000"/>
              <a:buFont typeface="Noto Sans Symbols"/>
              <a:buNone/>
            </a:pPr>
            <a:r>
              <a:t/>
            </a:r>
            <a:endParaRPr b="1" i="0" sz="1000" u="none" cap="none" strike="noStrike">
              <a:solidFill>
                <a:schemeClr val="dk1"/>
              </a:solidFill>
              <a:latin typeface="Calibri"/>
              <a:ea typeface="Calibri"/>
              <a:cs typeface="Calibri"/>
              <a:sym typeface="Calibri"/>
            </a:endParaRPr>
          </a:p>
        </p:txBody>
      </p:sp>
      <p:sp>
        <p:nvSpPr>
          <p:cNvPr id="855" name="Google Shape;855;p83"/>
          <p:cNvSpPr/>
          <p:nvPr/>
        </p:nvSpPr>
        <p:spPr>
          <a:xfrm>
            <a:off x="6308948" y="124174"/>
            <a:ext cx="854400" cy="451500"/>
          </a:xfrm>
          <a:prstGeom prst="rect">
            <a:avLst/>
          </a:prstGeom>
          <a:solidFill>
            <a:schemeClr val="accent5"/>
          </a:solidFill>
          <a:ln cap="flat" cmpd="sng" w="19050">
            <a:solidFill>
              <a:schemeClr val="accent5"/>
            </a:solidFill>
            <a:prstDash val="solid"/>
            <a:round/>
            <a:headEnd len="sm" w="sm" type="none"/>
            <a:tailEnd len="sm" w="sm" type="none"/>
          </a:ln>
        </p:spPr>
        <p:txBody>
          <a:bodyPr anchorCtr="0" anchor="ctr" bIns="31150" lIns="62300" spcFirstLastPara="1" rIns="62300" wrap="square" tIns="31150">
            <a:noAutofit/>
          </a:bodyPr>
          <a:lstStyle/>
          <a:p>
            <a:pPr indent="0" lvl="0" marL="0" marR="0" rtl="0" algn="ctr">
              <a:lnSpc>
                <a:spcPct val="90000"/>
              </a:lnSpc>
              <a:spcBef>
                <a:spcPts val="0"/>
              </a:spcBef>
              <a:spcAft>
                <a:spcPts val="0"/>
              </a:spcAft>
              <a:buClr>
                <a:srgbClr val="000000"/>
              </a:buClr>
              <a:buSzPts val="1200"/>
              <a:buFont typeface="Arial"/>
              <a:buNone/>
            </a:pPr>
            <a:r>
              <a:rPr b="1" i="0" lang="fr-FR" sz="1200" u="none" cap="none" strike="noStrike">
                <a:solidFill>
                  <a:srgbClr val="263857"/>
                </a:solidFill>
                <a:latin typeface="Calibri"/>
                <a:ea typeface="Calibri"/>
                <a:cs typeface="Calibri"/>
                <a:sym typeface="Calibri"/>
              </a:rPr>
              <a:t>Logo client</a:t>
            </a:r>
            <a:endParaRPr b="0" i="0" sz="1200" u="none" cap="none" strike="noStrike">
              <a:solidFill>
                <a:srgbClr val="000000"/>
              </a:solidFill>
              <a:latin typeface="Arial"/>
              <a:ea typeface="Arial"/>
              <a:cs typeface="Arial"/>
              <a:sym typeface="Arial"/>
            </a:endParaRPr>
          </a:p>
        </p:txBody>
      </p:sp>
      <p:grpSp>
        <p:nvGrpSpPr>
          <p:cNvPr id="856" name="Google Shape;856;p83"/>
          <p:cNvGrpSpPr/>
          <p:nvPr/>
        </p:nvGrpSpPr>
        <p:grpSpPr>
          <a:xfrm rot="1310557">
            <a:off x="7502005" y="231293"/>
            <a:ext cx="1126447" cy="237343"/>
            <a:chOff x="6529998" y="1449733"/>
            <a:chExt cx="1148230" cy="301625"/>
          </a:xfrm>
        </p:grpSpPr>
        <p:sp>
          <p:nvSpPr>
            <p:cNvPr id="857" name="Google Shape;857;p83"/>
            <p:cNvSpPr/>
            <p:nvPr/>
          </p:nvSpPr>
          <p:spPr>
            <a:xfrm>
              <a:off x="6543080" y="1449733"/>
              <a:ext cx="1122067" cy="3016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accent3"/>
                </a:buClr>
                <a:buSzPts val="1200"/>
                <a:buFont typeface="Calibri"/>
                <a:buNone/>
              </a:pPr>
              <a:r>
                <a:rPr b="1" i="0" lang="fr-FR" sz="1200" u="none" cap="none" strike="noStrike">
                  <a:solidFill>
                    <a:schemeClr val="accent3"/>
                  </a:solidFill>
                  <a:latin typeface="Calibri"/>
                  <a:ea typeface="Calibri"/>
                  <a:cs typeface="Calibri"/>
                  <a:sym typeface="Calibri"/>
                </a:rPr>
                <a:t>CONFIDENTIEL</a:t>
              </a:r>
              <a:endParaRPr b="0" i="0" sz="1200" u="none" cap="none" strike="noStrike">
                <a:solidFill>
                  <a:srgbClr val="000000"/>
                </a:solidFill>
                <a:latin typeface="Arial"/>
                <a:ea typeface="Arial"/>
                <a:cs typeface="Arial"/>
                <a:sym typeface="Arial"/>
              </a:endParaRPr>
            </a:p>
          </p:txBody>
        </p:sp>
        <p:cxnSp>
          <p:nvCxnSpPr>
            <p:cNvPr id="858" name="Google Shape;858;p83"/>
            <p:cNvCxnSpPr/>
            <p:nvPr/>
          </p:nvCxnSpPr>
          <p:spPr>
            <a:xfrm>
              <a:off x="6529998" y="1714059"/>
              <a:ext cx="1148230" cy="0"/>
            </a:xfrm>
            <a:prstGeom prst="straightConnector1">
              <a:avLst/>
            </a:prstGeom>
            <a:noFill/>
            <a:ln cap="flat" cmpd="sng" w="38100">
              <a:solidFill>
                <a:schemeClr val="accent3"/>
              </a:solidFill>
              <a:prstDash val="solid"/>
              <a:round/>
              <a:headEnd len="sm" w="sm" type="none"/>
              <a:tailEnd len="sm" w="sm" type="none"/>
            </a:ln>
          </p:spPr>
        </p:cxnSp>
        <p:cxnSp>
          <p:nvCxnSpPr>
            <p:cNvPr id="859" name="Google Shape;859;p83"/>
            <p:cNvCxnSpPr/>
            <p:nvPr/>
          </p:nvCxnSpPr>
          <p:spPr>
            <a:xfrm>
              <a:off x="6529998" y="1476632"/>
              <a:ext cx="1148230" cy="0"/>
            </a:xfrm>
            <a:prstGeom prst="straightConnector1">
              <a:avLst/>
            </a:prstGeom>
            <a:noFill/>
            <a:ln cap="flat" cmpd="sng" w="38100">
              <a:solidFill>
                <a:schemeClr val="accent3"/>
              </a:solidFill>
              <a:prstDash val="solid"/>
              <a:round/>
              <a:headEnd len="sm" w="sm" type="none"/>
              <a:tailEnd len="sm" w="sm" type="none"/>
            </a:ln>
          </p:spPr>
        </p:cxnSp>
      </p:grpSp>
      <p:sp>
        <p:nvSpPr>
          <p:cNvPr id="860" name="Google Shape;860;p83"/>
          <p:cNvSpPr txBox="1"/>
          <p:nvPr/>
        </p:nvSpPr>
        <p:spPr>
          <a:xfrm>
            <a:off x="7282422" y="292271"/>
            <a:ext cx="320700" cy="216300"/>
          </a:xfrm>
          <a:prstGeom prst="rect">
            <a:avLst/>
          </a:prstGeom>
          <a:noFill/>
          <a:ln>
            <a:noFill/>
          </a:ln>
        </p:spPr>
        <p:txBody>
          <a:bodyPr anchorCtr="0" anchor="t" bIns="38475" lIns="62300" spcFirstLastPara="1" rIns="62300" wrap="square" tIns="38475">
            <a:spAutoFit/>
          </a:bodyPr>
          <a:lstStyle/>
          <a:p>
            <a:pPr indent="0" lvl="0" marL="0" marR="0" rtl="0" algn="l">
              <a:lnSpc>
                <a:spcPct val="90000"/>
              </a:lnSpc>
              <a:spcBef>
                <a:spcPts val="0"/>
              </a:spcBef>
              <a:spcAft>
                <a:spcPts val="0"/>
              </a:spcAft>
              <a:buClr>
                <a:srgbClr val="000000"/>
              </a:buClr>
              <a:buSzPts val="1000"/>
              <a:buFont typeface="Arial"/>
              <a:buNone/>
            </a:pPr>
            <a:r>
              <a:rPr b="0" i="0" lang="fr-FR" sz="1000" u="none" cap="none" strike="noStrike">
                <a:solidFill>
                  <a:schemeClr val="accent6"/>
                </a:solidFill>
                <a:latin typeface="Calibri"/>
                <a:ea typeface="Calibri"/>
                <a:cs typeface="Calibri"/>
                <a:sym typeface="Calibri"/>
              </a:rPr>
              <a:t>OU</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idx="1" type="body"/>
          </p:nvPr>
        </p:nvSpPr>
        <p:spPr>
          <a:xfrm>
            <a:off x="185051" y="681540"/>
            <a:ext cx="1371600" cy="648000"/>
          </a:xfrm>
          <a:prstGeom prst="rect">
            <a:avLst/>
          </a:prstGeom>
          <a:noFill/>
          <a:ln>
            <a:noFill/>
          </a:ln>
        </p:spPr>
        <p:txBody>
          <a:bodyPr anchorCtr="0" anchor="b" bIns="0" lIns="0" spcFirstLastPara="1" rIns="0" wrap="square" tIns="0">
            <a:noAutofit/>
          </a:bodyPr>
          <a:lstStyle/>
          <a:p>
            <a:pPr indent="0" lvl="0" marL="0" rtl="0" algn="r">
              <a:lnSpc>
                <a:spcPct val="90000"/>
              </a:lnSpc>
              <a:spcBef>
                <a:spcPts val="200"/>
              </a:spcBef>
              <a:spcAft>
                <a:spcPts val="0"/>
              </a:spcAft>
              <a:buSzPts val="1400"/>
              <a:buNone/>
            </a:pPr>
            <a:r>
              <a:rPr lang="fr-FR"/>
              <a:t>1</a:t>
            </a:r>
            <a:r>
              <a:rPr lang="fr-FR"/>
              <a:t>.1</a:t>
            </a:r>
            <a:endParaRPr/>
          </a:p>
        </p:txBody>
      </p:sp>
      <p:sp>
        <p:nvSpPr>
          <p:cNvPr id="108" name="Google Shape;108;p19"/>
          <p:cNvSpPr txBox="1"/>
          <p:nvPr>
            <p:ph idx="2" type="body"/>
          </p:nvPr>
        </p:nvSpPr>
        <p:spPr>
          <a:xfrm>
            <a:off x="1780306" y="735546"/>
            <a:ext cx="7178700" cy="594000"/>
          </a:xfrm>
          <a:prstGeom prst="rect">
            <a:avLst/>
          </a:prstGeom>
          <a:noFill/>
          <a:ln>
            <a:noFill/>
          </a:ln>
        </p:spPr>
        <p:txBody>
          <a:bodyPr anchorCtr="0" anchor="b" bIns="0" lIns="62300" spcFirstLastPara="1" rIns="31150" wrap="square" tIns="38475">
            <a:noAutofit/>
          </a:bodyPr>
          <a:lstStyle/>
          <a:p>
            <a:pPr indent="0" lvl="0" marL="0" rtl="0" algn="l">
              <a:lnSpc>
                <a:spcPct val="90000"/>
              </a:lnSpc>
              <a:spcBef>
                <a:spcPts val="200"/>
              </a:spcBef>
              <a:spcAft>
                <a:spcPts val="0"/>
              </a:spcAft>
              <a:buSzPts val="1400"/>
              <a:buNone/>
            </a:pPr>
            <a:r>
              <a:rPr lang="fr-FR"/>
              <a:t>Problématique et contexte</a:t>
            </a:r>
            <a:endParaRPr>
              <a:solidFill>
                <a:schemeClr val="accent6"/>
              </a:solidFill>
            </a:endParaRPr>
          </a:p>
        </p:txBody>
      </p:sp>
      <p:sp>
        <p:nvSpPr>
          <p:cNvPr id="109" name="Google Shape;109;p19"/>
          <p:cNvSpPr txBox="1"/>
          <p:nvPr>
            <p:ph idx="3" type="body"/>
          </p:nvPr>
        </p:nvSpPr>
        <p:spPr>
          <a:xfrm>
            <a:off x="1963283" y="2031690"/>
            <a:ext cx="6723600" cy="1242000"/>
          </a:xfrm>
          <a:prstGeom prst="rect">
            <a:avLst/>
          </a:prstGeom>
          <a:noFill/>
          <a:ln>
            <a:noFill/>
          </a:ln>
        </p:spPr>
        <p:txBody>
          <a:bodyPr anchorCtr="0" anchor="t" bIns="38475" lIns="62300" spcFirstLastPara="1" rIns="31150" wrap="square" tIns="38475">
            <a:noAutofit/>
          </a:bodyPr>
          <a:lstStyle/>
          <a:p>
            <a:pPr indent="-279400" lvl="0" marL="393700" rtl="0" algn="l">
              <a:lnSpc>
                <a:spcPct val="90000"/>
              </a:lnSpc>
              <a:spcBef>
                <a:spcPts val="200"/>
              </a:spcBef>
              <a:spcAft>
                <a:spcPts val="0"/>
              </a:spcAft>
              <a:buSzPts val="1400"/>
              <a:buChar char="▪"/>
            </a:pPr>
            <a:r>
              <a:rPr lang="fr-FR" sz="1600">
                <a:solidFill>
                  <a:schemeClr val="dk1"/>
                </a:solidFill>
              </a:rPr>
              <a:t>Comprendre </a:t>
            </a:r>
            <a:r>
              <a:rPr lang="fr-FR" sz="1600"/>
              <a:t>les produits et les assureurs ainsi que leurs notes moyennes</a:t>
            </a:r>
            <a:endParaRPr sz="1600"/>
          </a:p>
          <a:p>
            <a:pPr indent="-292100" lvl="0" marL="393700" rtl="0" algn="l">
              <a:lnSpc>
                <a:spcPct val="90000"/>
              </a:lnSpc>
              <a:spcBef>
                <a:spcPts val="200"/>
              </a:spcBef>
              <a:spcAft>
                <a:spcPts val="0"/>
              </a:spcAft>
              <a:buSzPts val="1600"/>
              <a:buChar char="▪"/>
            </a:pPr>
            <a:r>
              <a:rPr lang="fr-FR" sz="1600"/>
              <a:t>Visualisation l’évolution temporelle des notes</a:t>
            </a:r>
            <a:endParaRPr sz="1600"/>
          </a:p>
        </p:txBody>
      </p:sp>
      <p:sp>
        <p:nvSpPr>
          <p:cNvPr id="110" name="Google Shape;110;p19"/>
          <p:cNvSpPr/>
          <p:nvPr/>
        </p:nvSpPr>
        <p:spPr>
          <a:xfrm>
            <a:off x="953708" y="1665172"/>
            <a:ext cx="2403000" cy="161100"/>
          </a:xfrm>
          <a:prstGeom prst="rect">
            <a:avLst/>
          </a:prstGeom>
          <a:solidFill>
            <a:schemeClr val="lt2"/>
          </a:solidFill>
          <a:ln cap="flat" cmpd="sng" w="19050">
            <a:solidFill>
              <a:schemeClr val="lt1"/>
            </a:solidFill>
            <a:prstDash val="solid"/>
            <a:round/>
            <a:headEnd len="sm" w="sm" type="none"/>
            <a:tailEnd len="sm" w="sm" type="none"/>
          </a:ln>
        </p:spPr>
        <p:txBody>
          <a:bodyPr anchorCtr="0" anchor="ctr" bIns="31150" lIns="31150" spcFirstLastPara="1" rIns="31150" wrap="square" tIns="31150">
            <a:noAutofit/>
          </a:bodyPr>
          <a:lstStyle/>
          <a:p>
            <a:pPr indent="0" lvl="0" marL="0" marR="0" rtl="0" algn="ctr">
              <a:lnSpc>
                <a:spcPct val="85000"/>
              </a:lnSpc>
              <a:spcBef>
                <a:spcPts val="0"/>
              </a:spcBef>
              <a:spcAft>
                <a:spcPts val="0"/>
              </a:spcAft>
              <a:buNone/>
            </a:pPr>
            <a:r>
              <a:rPr b="1" i="0" lang="fr-FR" sz="1700" u="none" cap="none" strike="noStrike">
                <a:solidFill>
                  <a:schemeClr val="dk1"/>
                </a:solidFill>
                <a:latin typeface="Calibri"/>
                <a:ea typeface="Calibri"/>
                <a:cs typeface="Calibri"/>
                <a:sym typeface="Calibri"/>
              </a:rPr>
              <a:t>Objectifs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17634" y="166688"/>
            <a:ext cx="8308800" cy="515400"/>
          </a:xfrm>
          <a:prstGeom prst="rect">
            <a:avLst/>
          </a:prstGeom>
          <a:noFill/>
          <a:ln>
            <a:noFill/>
          </a:ln>
        </p:spPr>
        <p:txBody>
          <a:bodyPr anchorCtr="0" anchor="b" bIns="15575" lIns="0" spcFirstLastPara="1" rIns="15575" wrap="square" tIns="38475">
            <a:noAutofit/>
          </a:bodyPr>
          <a:lstStyle/>
          <a:p>
            <a:pPr indent="0" lvl="0" marL="0" rtl="0" algn="l">
              <a:lnSpc>
                <a:spcPct val="90000"/>
              </a:lnSpc>
              <a:spcBef>
                <a:spcPts val="0"/>
              </a:spcBef>
              <a:spcAft>
                <a:spcPts val="0"/>
              </a:spcAft>
              <a:buSzPts val="1200"/>
              <a:buNone/>
            </a:pPr>
            <a:r>
              <a:rPr lang="fr-FR"/>
              <a:t>Présentation de la problématique</a:t>
            </a:r>
            <a:endParaRPr/>
          </a:p>
        </p:txBody>
      </p:sp>
      <p:sp>
        <p:nvSpPr>
          <p:cNvPr id="116" name="Google Shape;116;p20"/>
          <p:cNvSpPr txBox="1"/>
          <p:nvPr>
            <p:ph idx="1" type="body"/>
          </p:nvPr>
        </p:nvSpPr>
        <p:spPr>
          <a:xfrm>
            <a:off x="417634" y="1087041"/>
            <a:ext cx="8308800" cy="3206400"/>
          </a:xfrm>
          <a:prstGeom prst="rect">
            <a:avLst/>
          </a:prstGeom>
          <a:noFill/>
          <a:ln>
            <a:noFill/>
          </a:ln>
        </p:spPr>
        <p:txBody>
          <a:bodyPr anchorCtr="0" anchor="t" bIns="38475" lIns="62300" spcFirstLastPara="1" rIns="31150" wrap="square" tIns="38475">
            <a:noAutofit/>
          </a:bodyPr>
          <a:lstStyle/>
          <a:p>
            <a:pPr indent="-317500" lvl="0" marL="457200" rtl="0" algn="l">
              <a:lnSpc>
                <a:spcPct val="90000"/>
              </a:lnSpc>
              <a:spcBef>
                <a:spcPts val="1000"/>
              </a:spcBef>
              <a:spcAft>
                <a:spcPts val="0"/>
              </a:spcAft>
              <a:buSzPts val="1400"/>
              <a:buChar char="-"/>
            </a:pPr>
            <a:r>
              <a:rPr lang="fr-FR"/>
              <a:t>Présentation non-technique : objectif, utilité, </a:t>
            </a:r>
            <a:endParaRPr/>
          </a:p>
          <a:p>
            <a:pPr indent="-317500" lvl="0" marL="457200" rtl="0" algn="l">
              <a:lnSpc>
                <a:spcPct val="90000"/>
              </a:lnSpc>
              <a:spcBef>
                <a:spcPts val="0"/>
              </a:spcBef>
              <a:spcAft>
                <a:spcPts val="0"/>
              </a:spcAft>
              <a:buSzPts val="1400"/>
              <a:buChar char="-"/>
            </a:pPr>
            <a:r>
              <a:rPr lang="fr-FR"/>
              <a:t>Présentation technique : apprentissage supervisé, apprentissage non supervisé, machine learning, deep learning</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317500" lvl="0" marL="457200" rtl="0" algn="l">
              <a:lnSpc>
                <a:spcPct val="90000"/>
              </a:lnSpc>
              <a:spcBef>
                <a:spcPts val="1000"/>
              </a:spcBef>
              <a:spcAft>
                <a:spcPts val="0"/>
              </a:spcAft>
              <a:buSzPts val="1400"/>
              <a:buChar char="-"/>
            </a:pPr>
            <a:r>
              <a:rPr lang="fr-FR"/>
              <a:t>Exemples de problématiques NLP avec la base Open Food Facts</a:t>
            </a:r>
            <a:endParaRPr/>
          </a:p>
          <a:p>
            <a:pPr indent="-304800" lvl="1" marL="914400" rtl="0" algn="l">
              <a:lnSpc>
                <a:spcPct val="90000"/>
              </a:lnSpc>
              <a:spcBef>
                <a:spcPts val="0"/>
              </a:spcBef>
              <a:spcAft>
                <a:spcPts val="0"/>
              </a:spcAft>
              <a:buSzPts val="1200"/>
              <a:buChar char="-"/>
            </a:pPr>
            <a:r>
              <a:rPr lang="fr-FR"/>
              <a:t>Segmenter les produits avec les ingrédients</a:t>
            </a:r>
            <a:endParaRPr/>
          </a:p>
          <a:p>
            <a:pPr indent="-304800" lvl="1" marL="914400" rtl="0" algn="l">
              <a:lnSpc>
                <a:spcPct val="90000"/>
              </a:lnSpc>
              <a:spcBef>
                <a:spcPts val="0"/>
              </a:spcBef>
              <a:spcAft>
                <a:spcPts val="0"/>
              </a:spcAft>
              <a:buSzPts val="1200"/>
              <a:buChar char="-"/>
            </a:pPr>
            <a:r>
              <a:rPr lang="fr-FR"/>
              <a:t>Appliquer le word2vec aux ingrédients : afficher les ingrédients similaires</a:t>
            </a:r>
            <a:endParaRPr/>
          </a:p>
          <a:p>
            <a:pPr indent="-304800" lvl="1" marL="914400" rtl="0" algn="l">
              <a:lnSpc>
                <a:spcPct val="90000"/>
              </a:lnSpc>
              <a:spcBef>
                <a:spcPts val="0"/>
              </a:spcBef>
              <a:spcAft>
                <a:spcPts val="0"/>
              </a:spcAft>
              <a:buSzPts val="1200"/>
              <a:buChar char="-"/>
            </a:pPr>
            <a:r>
              <a:rPr lang="fr-FR"/>
              <a:t>Appliquer le global average pooling pour les produits, et chercher des produits similaires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Exton 2016">
      <a:dk1>
        <a:srgbClr val="13264A"/>
      </a:dk1>
      <a:lt1>
        <a:srgbClr val="FFFFFF"/>
      </a:lt1>
      <a:dk2>
        <a:srgbClr val="D3CBC5"/>
      </a:dk2>
      <a:lt2>
        <a:srgbClr val="FFFFFF"/>
      </a:lt2>
      <a:accent1>
        <a:srgbClr val="3B547D"/>
      </a:accent1>
      <a:accent2>
        <a:srgbClr val="7D92AC"/>
      </a:accent2>
      <a:accent3>
        <a:srgbClr val="8A857E"/>
      </a:accent3>
      <a:accent4>
        <a:srgbClr val="A29E9A"/>
      </a:accent4>
      <a:accent5>
        <a:srgbClr val="E9E4E1"/>
      </a:accent5>
      <a:accent6>
        <a:srgbClr val="BA1C3A"/>
      </a:accent6>
      <a:hlink>
        <a:srgbClr val="386888"/>
      </a:hlink>
      <a:folHlink>
        <a:srgbClr val="A29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a:themeElements>
    <a:clrScheme name="Exton 2016">
      <a:dk1>
        <a:srgbClr val="13264A"/>
      </a:dk1>
      <a:lt1>
        <a:srgbClr val="FFFFFF"/>
      </a:lt1>
      <a:dk2>
        <a:srgbClr val="D3CBC5"/>
      </a:dk2>
      <a:lt2>
        <a:srgbClr val="FFFFFF"/>
      </a:lt2>
      <a:accent1>
        <a:srgbClr val="3B547D"/>
      </a:accent1>
      <a:accent2>
        <a:srgbClr val="7D92AC"/>
      </a:accent2>
      <a:accent3>
        <a:srgbClr val="8A857E"/>
      </a:accent3>
      <a:accent4>
        <a:srgbClr val="A29E9A"/>
      </a:accent4>
      <a:accent5>
        <a:srgbClr val="E9E4E1"/>
      </a:accent5>
      <a:accent6>
        <a:srgbClr val="BA1C3A"/>
      </a:accent6>
      <a:hlink>
        <a:srgbClr val="386888"/>
      </a:hlink>
      <a:folHlink>
        <a:srgbClr val="A29E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